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42"/>
  </p:notesMasterIdLst>
  <p:handoutMasterIdLst>
    <p:handoutMasterId r:id="rId43"/>
  </p:handoutMasterIdLst>
  <p:sldIdLst>
    <p:sldId id="919" r:id="rId5"/>
    <p:sldId id="945" r:id="rId6"/>
    <p:sldId id="961" r:id="rId7"/>
    <p:sldId id="885" r:id="rId8"/>
    <p:sldId id="886" r:id="rId9"/>
    <p:sldId id="975" r:id="rId10"/>
    <p:sldId id="976" r:id="rId11"/>
    <p:sldId id="881" r:id="rId12"/>
    <p:sldId id="963" r:id="rId13"/>
    <p:sldId id="968" r:id="rId14"/>
    <p:sldId id="970" r:id="rId15"/>
    <p:sldId id="969" r:id="rId16"/>
    <p:sldId id="925" r:id="rId17"/>
    <p:sldId id="924" r:id="rId18"/>
    <p:sldId id="923" r:id="rId19"/>
    <p:sldId id="920" r:id="rId20"/>
    <p:sldId id="973" r:id="rId21"/>
    <p:sldId id="971" r:id="rId22"/>
    <p:sldId id="943" r:id="rId23"/>
    <p:sldId id="958" r:id="rId24"/>
    <p:sldId id="959" r:id="rId25"/>
    <p:sldId id="960" r:id="rId26"/>
    <p:sldId id="889" r:id="rId27"/>
    <p:sldId id="926" r:id="rId28"/>
    <p:sldId id="927" r:id="rId29"/>
    <p:sldId id="928" r:id="rId30"/>
    <p:sldId id="974" r:id="rId31"/>
    <p:sldId id="929" r:id="rId32"/>
    <p:sldId id="930" r:id="rId33"/>
    <p:sldId id="951" r:id="rId34"/>
    <p:sldId id="952" r:id="rId35"/>
    <p:sldId id="972" r:id="rId36"/>
    <p:sldId id="967" r:id="rId37"/>
    <p:sldId id="965" r:id="rId38"/>
    <p:sldId id="949" r:id="rId39"/>
    <p:sldId id="977" r:id="rId40"/>
    <p:sldId id="950" r:id="rId41"/>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E9B"/>
    <a:srgbClr val="868686"/>
    <a:srgbClr val="0080A7"/>
    <a:srgbClr val="C2000B"/>
    <a:srgbClr val="F0047F"/>
    <a:srgbClr val="FF5400"/>
    <a:srgbClr val="042251"/>
    <a:srgbClr val="4E2D00"/>
    <a:srgbClr val="9A4216"/>
    <a:srgbClr val="0074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786" autoAdjust="0"/>
    <p:restoredTop sz="80086" autoAdjust="0"/>
  </p:normalViewPr>
  <p:slideViewPr>
    <p:cSldViewPr snapToGrid="0">
      <p:cViewPr varScale="1">
        <p:scale>
          <a:sx n="58" d="100"/>
          <a:sy n="58" d="100"/>
        </p:scale>
        <p:origin x="-156" y="876"/>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Runtime</c:v>
                </c:pt>
              </c:strCache>
            </c:strRef>
          </c:tx>
          <c:spPr>
            <a:solidFill>
              <a:schemeClr val="tx2"/>
            </a:solidFill>
          </c:spPr>
          <c:dPt>
            <c:idx val="0"/>
            <c:bubble3D val="0"/>
            <c:spPr>
              <a:solidFill>
                <a:srgbClr val="0080A7"/>
              </a:solidFill>
              <a:ln w="19050">
                <a:solidFill>
                  <a:schemeClr val="lt1"/>
                </a:solidFill>
              </a:ln>
              <a:effectLst/>
            </c:spPr>
            <c:extLst>
              <c:ext xmlns:c16="http://schemas.microsoft.com/office/drawing/2014/chart" uri="{C3380CC4-5D6E-409C-BE32-E72D297353CC}">
                <c16:uniqueId val="{00000001-8AD7-4010-B198-F666270B1EB0}"/>
              </c:ext>
            </c:extLst>
          </c:dPt>
          <c:dPt>
            <c:idx val="1"/>
            <c:bubble3D val="0"/>
            <c:spPr>
              <a:solidFill>
                <a:srgbClr val="0C4E9B"/>
              </a:solidFill>
              <a:ln w="19050">
                <a:solidFill>
                  <a:schemeClr val="lt1"/>
                </a:solidFill>
              </a:ln>
              <a:effectLst/>
            </c:spPr>
            <c:extLst>
              <c:ext xmlns:c16="http://schemas.microsoft.com/office/drawing/2014/chart" uri="{C3380CC4-5D6E-409C-BE32-E72D297353CC}">
                <c16:uniqueId val="{00000002-8AD7-4010-B198-F666270B1EB0}"/>
              </c:ext>
            </c:extLst>
          </c:dPt>
          <c:dPt>
            <c:idx val="2"/>
            <c:bubble3D val="0"/>
            <c:spPr>
              <a:solidFill>
                <a:srgbClr val="868686"/>
              </a:solidFill>
              <a:ln w="19050">
                <a:solidFill>
                  <a:schemeClr val="lt1"/>
                </a:solidFill>
              </a:ln>
              <a:effectLst/>
            </c:spPr>
            <c:extLst>
              <c:ext xmlns:c16="http://schemas.microsoft.com/office/drawing/2014/chart" uri="{C3380CC4-5D6E-409C-BE32-E72D297353CC}">
                <c16:uniqueId val="{00000003-8AD7-4010-B198-F666270B1EB0}"/>
              </c:ext>
            </c:extLst>
          </c:dPt>
          <c:dLbls>
            <c:dLbl>
              <c:idx val="0"/>
              <c:layout>
                <c:manualLayout>
                  <c:x val="-0.10439210007550338"/>
                  <c:y val="-0.213405107685466"/>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8AD7-4010-B198-F666270B1EB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Sheet1!$A$2:$A$4</c:f>
              <c:strCache>
                <c:ptCount val="3"/>
                <c:pt idx="0">
                  <c:v>Matvec</c:v>
                </c:pt>
                <c:pt idx="1">
                  <c:v>Waxpby</c:v>
                </c:pt>
                <c:pt idx="2">
                  <c:v>Dot</c:v>
                </c:pt>
              </c:strCache>
            </c:strRef>
          </c:cat>
          <c:val>
            <c:numRef>
              <c:f>Sheet1!$B$2:$B$4</c:f>
              <c:numCache>
                <c:formatCode>0%</c:formatCode>
                <c:ptCount val="3"/>
                <c:pt idx="0">
                  <c:v>0.83</c:v>
                </c:pt>
                <c:pt idx="1">
                  <c:v>0.11</c:v>
                </c:pt>
                <c:pt idx="2">
                  <c:v>0.06</c:v>
                </c:pt>
              </c:numCache>
            </c:numRef>
          </c:val>
          <c:extLst>
            <c:ext xmlns:c16="http://schemas.microsoft.com/office/drawing/2014/chart" uri="{C3380CC4-5D6E-409C-BE32-E72D297353CC}">
              <c16:uniqueId val="{00000000-8AD7-4010-B198-F666270B1EB0}"/>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Runtime</c:v>
                </c:pt>
              </c:strCache>
            </c:strRef>
          </c:tx>
          <c:spPr>
            <a:solidFill>
              <a:schemeClr val="tx2"/>
            </a:solidFill>
          </c:spPr>
          <c:dPt>
            <c:idx val="0"/>
            <c:bubble3D val="0"/>
            <c:spPr>
              <a:solidFill>
                <a:srgbClr val="0080A7"/>
              </a:solidFill>
              <a:ln w="19050">
                <a:solidFill>
                  <a:schemeClr val="lt1"/>
                </a:solidFill>
              </a:ln>
              <a:effectLst/>
            </c:spPr>
            <c:extLst>
              <c:ext xmlns:c16="http://schemas.microsoft.com/office/drawing/2014/chart" uri="{C3380CC4-5D6E-409C-BE32-E72D297353CC}">
                <c16:uniqueId val="{00000001-8AD7-4010-B198-F666270B1EB0}"/>
              </c:ext>
            </c:extLst>
          </c:dPt>
          <c:dPt>
            <c:idx val="1"/>
            <c:bubble3D val="0"/>
            <c:spPr>
              <a:solidFill>
                <a:srgbClr val="0C4E9B"/>
              </a:solidFill>
              <a:ln w="19050">
                <a:solidFill>
                  <a:schemeClr val="lt1"/>
                </a:solidFill>
              </a:ln>
              <a:effectLst/>
            </c:spPr>
            <c:extLst>
              <c:ext xmlns:c16="http://schemas.microsoft.com/office/drawing/2014/chart" uri="{C3380CC4-5D6E-409C-BE32-E72D297353CC}">
                <c16:uniqueId val="{00000002-8AD7-4010-B198-F666270B1EB0}"/>
              </c:ext>
            </c:extLst>
          </c:dPt>
          <c:dPt>
            <c:idx val="2"/>
            <c:bubble3D val="0"/>
            <c:spPr>
              <a:solidFill>
                <a:srgbClr val="868686"/>
              </a:solidFill>
              <a:ln w="19050">
                <a:solidFill>
                  <a:schemeClr val="lt1"/>
                </a:solidFill>
              </a:ln>
              <a:effectLst/>
            </c:spPr>
            <c:extLst>
              <c:ext xmlns:c16="http://schemas.microsoft.com/office/drawing/2014/chart" uri="{C3380CC4-5D6E-409C-BE32-E72D297353CC}">
                <c16:uniqueId val="{00000003-8AD7-4010-B198-F666270B1EB0}"/>
              </c:ext>
            </c:extLst>
          </c:dPt>
          <c:dLbls>
            <c:dLbl>
              <c:idx val="0"/>
              <c:layout>
                <c:manualLayout>
                  <c:x val="-0.18262117420596738"/>
                  <c:y val="-5.6211303033931875E-2"/>
                </c:manualLayout>
              </c:layout>
              <c:showLegendKey val="0"/>
              <c:showVal val="0"/>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8AD7-4010-B198-F666270B1EB0}"/>
                </c:ext>
              </c:extLst>
            </c:dLbl>
            <c:dLbl>
              <c:idx val="1"/>
              <c:layout>
                <c:manualLayout>
                  <c:x val="0.2440209817131857"/>
                  <c:y val="3.1567472160773297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layout>
                    <c:manualLayout>
                      <c:w val="0.22782983638113571"/>
                      <c:h val="0.15232072720048792"/>
                    </c:manualLayout>
                  </c15:layout>
                </c:ext>
                <c:ext xmlns:c16="http://schemas.microsoft.com/office/drawing/2014/chart" uri="{C3380CC4-5D6E-409C-BE32-E72D297353CC}">
                  <c16:uniqueId val="{00000002-8AD7-4010-B198-F666270B1EB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extLst>
          </c:dLbls>
          <c:cat>
            <c:strRef>
              <c:f>Sheet1!$A$2:$A$3</c:f>
              <c:strCache>
                <c:ptCount val="2"/>
                <c:pt idx="0">
                  <c:v>calcNext 21.49s</c:v>
                </c:pt>
                <c:pt idx="1">
                  <c:v>swap         19.04s</c:v>
                </c:pt>
              </c:strCache>
            </c:strRef>
          </c:cat>
          <c:val>
            <c:numRef>
              <c:f>Sheet1!$B$2:$B$3</c:f>
              <c:numCache>
                <c:formatCode>0%</c:formatCode>
                <c:ptCount val="2"/>
                <c:pt idx="0">
                  <c:v>0.54</c:v>
                </c:pt>
                <c:pt idx="1">
                  <c:v>0.46</c:v>
                </c:pt>
              </c:numCache>
            </c:numRef>
          </c:val>
          <c:extLst>
            <c:ext xmlns:c16="http://schemas.microsoft.com/office/drawing/2014/chart" uri="{C3380CC4-5D6E-409C-BE32-E72D297353CC}">
              <c16:uniqueId val="{00000000-8AD7-4010-B198-F666270B1EB0}"/>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8/26/2019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are all taken from PGI/PGPROF on Ubuntu 16.04</a:t>
            </a:r>
          </a:p>
          <a:p>
            <a:r>
              <a:rPr lang="en-US" dirty="0"/>
              <a:t>Feel free to use any profiler that you prefer.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2299288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main takeaways from this slide:</a:t>
            </a:r>
          </a:p>
          <a:p>
            <a:pPr marL="228600" indent="-228600">
              <a:buAutoNum type="arabicPeriod"/>
            </a:pPr>
            <a:r>
              <a:rPr lang="en-US" dirty="0"/>
              <a:t>We need to know the application runtime to compare against later. If the program doesn’t have built-in timers the UNIX time command can be used, but in real applications this is often not representative of the important part of the code because it include initial, one-time setup and teardown. It’s best to add a timer around the core of the program, such as a </a:t>
            </a:r>
            <a:r>
              <a:rPr lang="en-US" dirty="0" err="1"/>
              <a:t>timestepping</a:t>
            </a:r>
            <a:r>
              <a:rPr lang="en-US" dirty="0"/>
              <a:t> loop.</a:t>
            </a:r>
          </a:p>
          <a:p>
            <a:pPr marL="228600" indent="-228600">
              <a:buAutoNum type="arabicPeriod"/>
            </a:pPr>
            <a:r>
              <a:rPr lang="en-US" dirty="0"/>
              <a:t>Running faster doesn’t matter if your answers aren’t correct. Get a baseline of what the expected results are so that at each step you can verify that your changes still produce correct results.</a:t>
            </a:r>
          </a:p>
          <a:p>
            <a:pPr marL="228600" indent="-228600">
              <a:buAutoNum type="arabicPeriod"/>
            </a:pPr>
            <a:r>
              <a:rPr lang="en-US" dirty="0"/>
              <a:t>You want to run a problem that executes fairly quickly, but it still needs to be realistic. For instance, we don’t want to cut back the size of our computation, but we may want to reduce the number of steps. Running a significantly smaller problem may emphasize different parts of the code than a full problem, leading to wasted effort.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601403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is from another sample code, one that the students are not expected to work with. We will create a similar graph with our lab code once we explain the profiling process.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312373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profiler will gives us feedback of which portions of our code we should focus on. (the most time consuming)</a:t>
            </a:r>
          </a:p>
          <a:p>
            <a:endParaRPr lang="en-US" dirty="0"/>
          </a:p>
          <a:p>
            <a:r>
              <a:rPr lang="en-US" dirty="0"/>
              <a:t>When we start parallelizing our program (especially if using a GPU) the profiler will give us a lot of extra information, such as a visual timeline, occupancy, data movement, etc.</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419082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you’re greeted with when opening an executable in PGPROF. The screenshots will be of the </a:t>
            </a:r>
            <a:r>
              <a:rPr lang="en-US" dirty="0" err="1"/>
              <a:t>laplace</a:t>
            </a:r>
            <a:r>
              <a:rPr lang="en-US" dirty="0"/>
              <a:t> lab code, so when students go through the lab, they should see very similar results.</a:t>
            </a:r>
          </a:p>
          <a:p>
            <a:endParaRPr lang="en-US" dirty="0"/>
          </a:p>
          <a:p>
            <a:r>
              <a:rPr lang="en-US" dirty="0"/>
              <a:t>Since we are running the code sequentially, only the CPU will be active. We can select “CPU Details” to view additional information about the CPU.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442734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view of the CPU details, where we can see which parts of our code took the longest to run, and how long each portion took. I have highlighted a few options in the top-left hand corner of the CPU Details window, these are different views, and will display the CPU Details in a different way.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353795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seeing that the majority of our program is spend in a function called “</a:t>
            </a:r>
            <a:r>
              <a:rPr lang="en-US" dirty="0" err="1"/>
              <a:t>calcNext</a:t>
            </a:r>
            <a:r>
              <a:rPr lang="en-US" dirty="0"/>
              <a:t>” and “__c_mcopy8”</a:t>
            </a:r>
          </a:p>
          <a:p>
            <a:endParaRPr lang="en-US" dirty="0"/>
          </a:p>
          <a:p>
            <a:r>
              <a:rPr lang="en-US" dirty="0"/>
              <a:t>The </a:t>
            </a:r>
            <a:r>
              <a:rPr lang="en-US" dirty="0" err="1"/>
              <a:t>calcNext</a:t>
            </a:r>
            <a:r>
              <a:rPr lang="en-US" dirty="0"/>
              <a:t> is our code from the </a:t>
            </a:r>
            <a:r>
              <a:rPr lang="en-US" dirty="0" err="1"/>
              <a:t>laplace</a:t>
            </a:r>
            <a:r>
              <a:rPr lang="en-US" dirty="0"/>
              <a:t> code, while the __c_mcopy8 is a memory copy. We can also see that the </a:t>
            </a:r>
            <a:r>
              <a:rPr lang="en-US" dirty="0" err="1"/>
              <a:t>calcNext</a:t>
            </a:r>
            <a:r>
              <a:rPr lang="en-US" dirty="0"/>
              <a:t> takes slightly longer than the </a:t>
            </a:r>
            <a:r>
              <a:rPr lang="en-US" dirty="0" err="1"/>
              <a:t>memcpys</a:t>
            </a:r>
            <a:r>
              <a:rPr lang="en-US" dirty="0"/>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728606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is opened, and the line in question is highlighted. The code that is being detected is the code within our main loop. This is exactly what we were expecting.</a:t>
            </a:r>
          </a:p>
          <a:p>
            <a:endParaRPr lang="en-US" dirty="0"/>
          </a:p>
          <a:p>
            <a:r>
              <a:rPr lang="en-US" dirty="0"/>
              <a:t>Knowing this information, it makes sense why we focused on parallelizing this loop in the lab assignment, because it accounts for our entire program.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15840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slide as earlier – a recap. Now with the chart that matches our </a:t>
            </a:r>
            <a:r>
              <a:rPr lang="en-US" dirty="0" err="1"/>
              <a:t>laplace</a:t>
            </a:r>
            <a:r>
              <a:rPr lang="en-US" dirty="0"/>
              <a:t> code.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2635886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parallelism is a bit of a manual step. Once the hotspots are identified the programmer needs to look at the loops and determine which are good candidates for directives.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3789173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256400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Module was originally designed for the PGI compiler.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90857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parallel architectures we will be focusing on is multicore CPUs and GPUs. We will start with multicore CPUs because it is relatively easy to program compared to GPUs, since there’s only one memory space. In this module, we will also focus on profiling multicore code, with more GPU profiling in later modules.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2373810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back to our introduction of OpenACC as a general parallel model, we can now apply this model to a multicore CPU.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880315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Memory management for a multicore CPU target is fairly trivial. Also, achieving good performance through parallelism is relatively easy when programming for a multicore CPU. Optimizing our multicore CPU code often takes little work.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2576811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dirty="0"/>
              <a:t>For right now, we will be focusing on a multicore target. Multicore is easier to program for, and serves much better as an introduction. It is still important to recognize that even if we are running our code on a multicore CPU, we could take the same code and run it on many different architectures.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4181885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screenshot of PGPROF when profiling the multicore code.</a:t>
            </a:r>
          </a:p>
          <a:p>
            <a:endParaRPr lang="en-US" dirty="0"/>
          </a:p>
          <a:p>
            <a:r>
              <a:rPr lang="en-US" dirty="0"/>
              <a:t>The main difference we see now is the inclusion of the blue timeline bar.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3220479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CPU details for our multicore code. Our main function still takes up majority of the programs runtime. However, now we have additional factor. The most important being the “_</a:t>
            </a:r>
            <a:r>
              <a:rPr lang="en-US" dirty="0" err="1"/>
              <a:t>mp_barrier</a:t>
            </a:r>
            <a:r>
              <a:rPr lang="en-US" dirty="0"/>
              <a:t>”. This should be familiar to anyone who has done </a:t>
            </a:r>
            <a:r>
              <a:rPr lang="en-US" dirty="0" err="1"/>
              <a:t>OpenMP</a:t>
            </a:r>
            <a:r>
              <a:rPr lang="en-US" dirty="0"/>
              <a:t> programming.</a:t>
            </a:r>
          </a:p>
          <a:p>
            <a:endParaRPr lang="en-US" dirty="0"/>
          </a:p>
          <a:p>
            <a:r>
              <a:rPr lang="en-US" dirty="0"/>
              <a:t>Explanation of MP Barrier:</a:t>
            </a:r>
          </a:p>
          <a:p>
            <a:r>
              <a:rPr lang="en-US" dirty="0"/>
              <a:t>Thinking back to the real-world example from Module 1, when the professors and the TAs were exchanging the exams, there was a lot of communication happening. This is especially true if the graders finish grading at different times. This is essentially what is happening with MP Barrier. The CPU cores are finishing their computation at slightly different times, and have to wait for each other.</a:t>
            </a:r>
          </a:p>
          <a:p>
            <a:endParaRPr lang="en-US" dirty="0"/>
          </a:p>
          <a:p>
            <a:r>
              <a:rPr lang="en-US" dirty="0"/>
              <a:t>Another thing to notice is that the time taken in main is roughly the same as our sequential version. Even though our code is significantly faster. We will discuss why soon.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3882147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view of what the code is spending time 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369524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quick comparison of our sequential code vs. our multicore code. Note the large different in the runtime of “</a:t>
            </a:r>
            <a:r>
              <a:rPr lang="en-US" dirty="0" err="1"/>
              <a:t>calcNext</a:t>
            </a:r>
            <a:r>
              <a:rPr lang="en-US" dirty="0"/>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3979443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profiling multicore code, we have options of how to view it. The view we were looking at was the “TOTAL” view. This combines all CPU cores.</a:t>
            </a:r>
          </a:p>
          <a:p>
            <a:endParaRPr lang="en-US" dirty="0"/>
          </a:p>
          <a:p>
            <a:r>
              <a:rPr lang="en-US" dirty="0"/>
              <a:t>We also have the option to view each individual core. Each core will have slightly different runtimes.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313400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viewing one specific thread. Now we can see how much time each individual core in spending on the loop. When we add together the time that each core spent, it will add up to the same time as the sequential code. However, since these cores are executing at the same time, we achieve a better runtime.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1454513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4128510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3470842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code has two 2-dimensional arrays, A and Anew. These arrays contain double values, and these doubles represent a temperature. The 2-D array itself represents a flat metal plate, and each element is some portion of that plate that contains a temperature.</a:t>
            </a:r>
          </a:p>
          <a:p>
            <a:endParaRPr lang="en-US" dirty="0"/>
          </a:p>
          <a:p>
            <a:r>
              <a:rPr lang="en-US" dirty="0"/>
              <a:t>We initialize our arrays be “heating” one side of the plate. So, on the top side of the plate, we set all of the values to 1.0.</a:t>
            </a:r>
          </a:p>
          <a:p>
            <a:endParaRPr lang="en-US" dirty="0"/>
          </a:p>
          <a:p>
            <a:r>
              <a:rPr lang="en-US" dirty="0"/>
              <a:t>Our </a:t>
            </a:r>
            <a:r>
              <a:rPr lang="en-US" dirty="0" err="1"/>
              <a:t>calcNext</a:t>
            </a:r>
            <a:r>
              <a:rPr lang="en-US" dirty="0"/>
              <a:t> function will look at each of the inner positions of the plate, and update its temperature based on its neighbors. The temperature will be set to the average temperature of its four neighbors.</a:t>
            </a:r>
          </a:p>
          <a:p>
            <a:br>
              <a:rPr lang="en-US" dirty="0"/>
            </a:br>
            <a:r>
              <a:rPr lang="en-US" dirty="0"/>
              <a:t>Then lastly, the contents of Anew will be copied back to A. Then </a:t>
            </a:r>
            <a:r>
              <a:rPr lang="en-US" dirty="0" err="1"/>
              <a:t>calcNext</a:t>
            </a:r>
            <a:r>
              <a:rPr lang="en-US" dirty="0"/>
              <a:t> will be called again, until our answer is computed.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1555620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code has two 2-dimensional arrays, A and Anew. These arrays contain double values, and these doubles represent a temperature. The 2-D array itself represents a flat metal plate, and each element is some portion of that plate that contains a temperature.</a:t>
            </a:r>
          </a:p>
          <a:p>
            <a:endParaRPr lang="en-US" dirty="0"/>
          </a:p>
          <a:p>
            <a:r>
              <a:rPr lang="en-US" dirty="0"/>
              <a:t>We initialize our arrays be “heating” one side of the plate. So, on the top side of the plate, we set all of the values to 1.0.</a:t>
            </a:r>
          </a:p>
          <a:p>
            <a:endParaRPr lang="en-US" dirty="0"/>
          </a:p>
          <a:p>
            <a:r>
              <a:rPr lang="en-US" dirty="0"/>
              <a:t>Our </a:t>
            </a:r>
            <a:r>
              <a:rPr lang="en-US" dirty="0" err="1"/>
              <a:t>calcNext</a:t>
            </a:r>
            <a:r>
              <a:rPr lang="en-US" dirty="0"/>
              <a:t> function will look at each of the inner positions of the plate, and update its temperature based on its neighbors. The temperature will be set to the average temperature of its four neighbors.</a:t>
            </a:r>
          </a:p>
          <a:p>
            <a:br>
              <a:rPr lang="en-US" dirty="0"/>
            </a:br>
            <a:r>
              <a:rPr lang="en-US" dirty="0"/>
              <a:t>Then lastly, the contents of Anew will be copied back to A. Then </a:t>
            </a:r>
            <a:r>
              <a:rPr lang="en-US" dirty="0" err="1"/>
              <a:t>calcNext</a:t>
            </a:r>
            <a:r>
              <a:rPr lang="en-US" dirty="0"/>
              <a:t> will be called again, until our answer </a:t>
            </a:r>
            <a:r>
              <a:rPr lang="en-US"/>
              <a:t>is computed.</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2348466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4084791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1270213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488831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a:r>
            <a:r>
              <a:rPr lang="en-US" dirty="0" err="1"/>
              <a:t>Minfo</a:t>
            </a:r>
            <a:r>
              <a:rPr lang="en-US" dirty="0"/>
              <a:t>=accel will only show any feedback if there are OpenACC optimizations.</a:t>
            </a:r>
          </a:p>
          <a:p>
            <a:r>
              <a:rPr lang="en-US" dirty="0"/>
              <a:t>-</a:t>
            </a:r>
            <a:r>
              <a:rPr lang="en-US" dirty="0" err="1"/>
              <a:t>Minfo</a:t>
            </a:r>
            <a:r>
              <a:rPr lang="en-US" dirty="0"/>
              <a:t>=opt will give us a lot of information regarding optimizations (this includes non-parallel optimizations as well!)</a:t>
            </a:r>
          </a:p>
          <a:p>
            <a:r>
              <a:rPr lang="en-US" dirty="0"/>
              <a:t>-</a:t>
            </a:r>
            <a:r>
              <a:rPr lang="en-US" dirty="0" err="1"/>
              <a:t>Minfo</a:t>
            </a:r>
            <a:r>
              <a:rPr lang="en-US" dirty="0"/>
              <a:t>=all will give more feedback, and will even give feedback about the sequential code. It can be overwhelming for individuals who are not used to things such as loop unrolling, or fused instructions. It will also give negative feedback (where code couldn’t be optimized, for example)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313031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3840131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a:r>
            <a:r>
              <a:rPr lang="en-US" dirty="0" err="1"/>
              <a:t>Minfo</a:t>
            </a:r>
            <a:r>
              <a:rPr lang="en-US" dirty="0"/>
              <a:t>=accel will only show any feedback if there are OpenACC optimizations.</a:t>
            </a:r>
          </a:p>
          <a:p>
            <a:r>
              <a:rPr lang="en-US" dirty="0"/>
              <a:t>-</a:t>
            </a:r>
            <a:r>
              <a:rPr lang="en-US" dirty="0" err="1"/>
              <a:t>Minfo</a:t>
            </a:r>
            <a:r>
              <a:rPr lang="en-US" dirty="0"/>
              <a:t>=opt will give us a lot of information regarding optimizations (this includes non-parallel optimizations as well!)</a:t>
            </a:r>
          </a:p>
          <a:p>
            <a:r>
              <a:rPr lang="en-US" dirty="0"/>
              <a:t>-</a:t>
            </a:r>
            <a:r>
              <a:rPr lang="en-US" dirty="0" err="1"/>
              <a:t>Minfo</a:t>
            </a:r>
            <a:r>
              <a:rPr lang="en-US" dirty="0"/>
              <a:t>=all will give more feedback, and will even give feedback about the sequential code. It can be overwhelming for individuals who are not used to things such as loop unrolling, or fused instructions. It will also give negative feedback (where code couldn’t be optimized, for example)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565669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sequential code before any code edits to get baseline results.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103758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OpenACC development cycle. Analyze -&gt; Parallelize -&gt; Optimize. Rinse and repeat. It is slightly over-simplified, however. It is very important to profile you code before beginning, however, it is equally important to continue profiling your code as you make changes. It is important to verify that changes you are making are impacting the code in a way that you expected.</a:t>
            </a:r>
          </a:p>
          <a:p>
            <a:endParaRPr lang="en-US" dirty="0"/>
          </a:p>
          <a:p>
            <a:r>
              <a:rPr lang="en-US" dirty="0"/>
              <a:t>The Modules are designed to follow this format. This Module will include the Analyze portion. We are expecting students to profile for every module, however.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2136771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sp>
        <p:nvSpPr>
          <p:cNvPr id="13" name="Rectangle 12">
            <a:extLst>
              <a:ext uri="{FF2B5EF4-FFF2-40B4-BE49-F238E27FC236}">
                <a16:creationId xmlns:a16="http://schemas.microsoft.com/office/drawing/2014/main" id="{5ADE9BEC-8D85-4F96-A90F-09A57BFB9D4E}"/>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111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854E7A89-6106-4B6D-BCBC-13B1FCF65CE6}"/>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9DC4715E-4B09-4FB6-8382-A28D5C0085F7}"/>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9F61013-8D80-43D2-BCBB-1E520D19B5D2}"/>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E54D7590-5825-4CF5-B61A-096309CE2396}"/>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
        <p:nvSpPr>
          <p:cNvPr id="3" name="Rectangle 2">
            <a:extLst>
              <a:ext uri="{FF2B5EF4-FFF2-40B4-BE49-F238E27FC236}">
                <a16:creationId xmlns:a16="http://schemas.microsoft.com/office/drawing/2014/main" id="{181AC801-7587-440D-8594-03D5FFDF86EE}"/>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3600" b="0"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Speaker, Date</a:t>
            </a:r>
          </a:p>
          <a:p>
            <a:endParaRPr lang="en-US" dirty="0"/>
          </a:p>
        </p:txBody>
      </p:sp>
      <p:sp>
        <p:nvSpPr>
          <p:cNvPr id="3" name="Title 2"/>
          <p:cNvSpPr>
            <a:spLocks noGrp="1"/>
          </p:cNvSpPr>
          <p:nvPr>
            <p:ph type="title"/>
          </p:nvPr>
        </p:nvSpPr>
        <p:spPr/>
        <p:txBody>
          <a:bodyPr/>
          <a:lstStyle/>
          <a:p>
            <a:r>
              <a:rPr lang="en-US" dirty="0"/>
              <a:t>MODULE two:</a:t>
            </a:r>
            <a:br>
              <a:rPr lang="en-US" dirty="0"/>
            </a:br>
            <a:r>
              <a:rPr lang="en-US" dirty="0"/>
              <a:t>profiling</a:t>
            </a:r>
          </a:p>
        </p:txBody>
      </p:sp>
    </p:spTree>
    <p:extLst>
      <p:ext uri="{BB962C8B-B14F-4D97-AF65-F5344CB8AC3E}">
        <p14:creationId xmlns:p14="http://schemas.microsoft.com/office/powerpoint/2010/main" val="3756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DF3583-95B5-41E7-846B-58FB199BC917}"/>
              </a:ext>
            </a:extLst>
          </p:cNvPr>
          <p:cNvSpPr/>
          <p:nvPr/>
        </p:nvSpPr>
        <p:spPr>
          <a:xfrm>
            <a:off x="782630" y="2015827"/>
            <a:ext cx="4190163" cy="1095018"/>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Record the time it takes for your sequential program to run.</a:t>
            </a:r>
          </a:p>
        </p:txBody>
      </p:sp>
      <p:sp>
        <p:nvSpPr>
          <p:cNvPr id="2" name="Title 1">
            <a:extLst>
              <a:ext uri="{FF2B5EF4-FFF2-40B4-BE49-F238E27FC236}">
                <a16:creationId xmlns:a16="http://schemas.microsoft.com/office/drawing/2014/main" id="{350754F4-E575-4F41-8825-D61EC1B3C992}"/>
              </a:ext>
            </a:extLst>
          </p:cNvPr>
          <p:cNvSpPr>
            <a:spLocks noGrp="1"/>
          </p:cNvSpPr>
          <p:nvPr>
            <p:ph type="title"/>
          </p:nvPr>
        </p:nvSpPr>
        <p:spPr/>
        <p:txBody>
          <a:bodyPr/>
          <a:lstStyle/>
          <a:p>
            <a:r>
              <a:rPr lang="en-US" dirty="0"/>
              <a:t>Profiling sequential code</a:t>
            </a:r>
          </a:p>
        </p:txBody>
      </p:sp>
      <p:sp>
        <p:nvSpPr>
          <p:cNvPr id="3" name="Rectangle: Rounded Corners 2">
            <a:extLst>
              <a:ext uri="{FF2B5EF4-FFF2-40B4-BE49-F238E27FC236}">
                <a16:creationId xmlns:a16="http://schemas.microsoft.com/office/drawing/2014/main" id="{7BD18E10-E116-4D29-8F37-01FE85E3D1B0}"/>
              </a:ext>
            </a:extLst>
          </p:cNvPr>
          <p:cNvSpPr/>
          <p:nvPr/>
        </p:nvSpPr>
        <p:spPr>
          <a:xfrm>
            <a:off x="1544681" y="1454836"/>
            <a:ext cx="2628147" cy="6129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Run Your Code</a:t>
            </a:r>
          </a:p>
        </p:txBody>
      </p:sp>
      <p:sp>
        <p:nvSpPr>
          <p:cNvPr id="12" name="Rectangle 11">
            <a:extLst>
              <a:ext uri="{FF2B5EF4-FFF2-40B4-BE49-F238E27FC236}">
                <a16:creationId xmlns:a16="http://schemas.microsoft.com/office/drawing/2014/main" id="{E65D1D72-993B-4690-B539-12C444FD0EEE}"/>
              </a:ext>
            </a:extLst>
          </p:cNvPr>
          <p:cNvSpPr/>
          <p:nvPr/>
        </p:nvSpPr>
        <p:spPr>
          <a:xfrm>
            <a:off x="782630" y="3308808"/>
            <a:ext cx="4190163" cy="1102936"/>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Note the final results to verify correctness later.</a:t>
            </a:r>
          </a:p>
        </p:txBody>
      </p:sp>
      <p:sp>
        <p:nvSpPr>
          <p:cNvPr id="13" name="Rectangle 12">
            <a:extLst>
              <a:ext uri="{FF2B5EF4-FFF2-40B4-BE49-F238E27FC236}">
                <a16:creationId xmlns:a16="http://schemas.microsoft.com/office/drawing/2014/main" id="{8CDDE1C8-3FFE-459E-9DB2-30BA5E176CA9}"/>
              </a:ext>
            </a:extLst>
          </p:cNvPr>
          <p:cNvSpPr/>
          <p:nvPr/>
        </p:nvSpPr>
        <p:spPr>
          <a:xfrm>
            <a:off x="782630" y="4609707"/>
            <a:ext cx="4190163" cy="1099439"/>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Always run a problem that is representative of your real jobs.</a:t>
            </a:r>
          </a:p>
        </p:txBody>
      </p:sp>
      <p:sp>
        <p:nvSpPr>
          <p:cNvPr id="15" name="TextBox 14">
            <a:extLst>
              <a:ext uri="{FF2B5EF4-FFF2-40B4-BE49-F238E27FC236}">
                <a16:creationId xmlns:a16="http://schemas.microsoft.com/office/drawing/2014/main" id="{5F1D9566-62EA-4D31-A2A8-825FFBC1D6EF}"/>
              </a:ext>
            </a:extLst>
          </p:cNvPr>
          <p:cNvSpPr txBox="1"/>
          <p:nvPr/>
        </p:nvSpPr>
        <p:spPr>
          <a:xfrm>
            <a:off x="5586883" y="2015827"/>
            <a:ext cx="4752872" cy="3693319"/>
          </a:xfrm>
          <a:prstGeom prst="rect">
            <a:avLst/>
          </a:prstGeom>
          <a:solidFill>
            <a:schemeClr val="tx1">
              <a:lumMod val="95000"/>
            </a:schemeClr>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jacobi.c</a:t>
            </a:r>
            <a:r>
              <a:rPr lang="en-US" sz="2000" dirty="0">
                <a:solidFill>
                  <a:schemeClr val="bg1"/>
                </a:solidFill>
                <a:latin typeface="Consolas" panose="020B0609020204030204" pitchFamily="49" charset="0"/>
                <a:cs typeface="Courier New" panose="02070309020205020404" pitchFamily="49" charset="0"/>
              </a:rPr>
              <a:t> laplace2d.c</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a.out</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0, 0.250000</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100, 0.002397</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200, 0.001204</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300, 0.000804</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400, 0.000603</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500, 0.000483</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600, 0.000403</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700, 0.000345</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800, 0.000302</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900, 0.000269</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total: 39.432648 s</a:t>
            </a:r>
          </a:p>
        </p:txBody>
      </p:sp>
      <p:sp>
        <p:nvSpPr>
          <p:cNvPr id="16" name="Rectangle: Single Corner Snipped 15">
            <a:extLst>
              <a:ext uri="{FF2B5EF4-FFF2-40B4-BE49-F238E27FC236}">
                <a16:creationId xmlns:a16="http://schemas.microsoft.com/office/drawing/2014/main" id="{4B6356A8-7732-422B-BC6C-008D2665C4B4}"/>
              </a:ext>
            </a:extLst>
          </p:cNvPr>
          <p:cNvSpPr/>
          <p:nvPr/>
        </p:nvSpPr>
        <p:spPr>
          <a:xfrm>
            <a:off x="5586883" y="1676102"/>
            <a:ext cx="1972157" cy="339725"/>
          </a:xfrm>
          <a:prstGeom prst="snip1Rect">
            <a:avLst/>
          </a:prstGeom>
          <a:solidFill>
            <a:schemeClr val="tx2"/>
          </a:solid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 Window</a:t>
            </a:r>
          </a:p>
        </p:txBody>
      </p:sp>
    </p:spTree>
    <p:extLst>
      <p:ext uri="{BB962C8B-B14F-4D97-AF65-F5344CB8AC3E}">
        <p14:creationId xmlns:p14="http://schemas.microsoft.com/office/powerpoint/2010/main" val="21472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2" grpId="0" animBg="1"/>
      <p:bldP spid="13"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DF3583-95B5-41E7-846B-58FB199BC917}"/>
              </a:ext>
            </a:extLst>
          </p:cNvPr>
          <p:cNvSpPr/>
          <p:nvPr/>
        </p:nvSpPr>
        <p:spPr>
          <a:xfrm>
            <a:off x="763674" y="2015827"/>
            <a:ext cx="4190163" cy="667084"/>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Obtain detailed information about how the code ran.</a:t>
            </a:r>
          </a:p>
        </p:txBody>
      </p:sp>
      <p:sp>
        <p:nvSpPr>
          <p:cNvPr id="2" name="Title 1">
            <a:extLst>
              <a:ext uri="{FF2B5EF4-FFF2-40B4-BE49-F238E27FC236}">
                <a16:creationId xmlns:a16="http://schemas.microsoft.com/office/drawing/2014/main" id="{350754F4-E575-4F41-8825-D61EC1B3C992}"/>
              </a:ext>
            </a:extLst>
          </p:cNvPr>
          <p:cNvSpPr>
            <a:spLocks noGrp="1"/>
          </p:cNvSpPr>
          <p:nvPr>
            <p:ph type="title"/>
          </p:nvPr>
        </p:nvSpPr>
        <p:spPr/>
        <p:txBody>
          <a:bodyPr/>
          <a:lstStyle/>
          <a:p>
            <a:r>
              <a:rPr lang="en-US" dirty="0"/>
              <a:t>Profiling sequential code</a:t>
            </a:r>
          </a:p>
        </p:txBody>
      </p:sp>
      <p:sp>
        <p:nvSpPr>
          <p:cNvPr id="3" name="Rectangle: Rounded Corners 2">
            <a:extLst>
              <a:ext uri="{FF2B5EF4-FFF2-40B4-BE49-F238E27FC236}">
                <a16:creationId xmlns:a16="http://schemas.microsoft.com/office/drawing/2014/main" id="{7BD18E10-E116-4D29-8F37-01FE85E3D1B0}"/>
              </a:ext>
            </a:extLst>
          </p:cNvPr>
          <p:cNvSpPr/>
          <p:nvPr/>
        </p:nvSpPr>
        <p:spPr>
          <a:xfrm>
            <a:off x="1445579" y="1453118"/>
            <a:ext cx="2826352" cy="6129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Profile Your Code</a:t>
            </a:r>
          </a:p>
        </p:txBody>
      </p:sp>
      <p:sp>
        <p:nvSpPr>
          <p:cNvPr id="9" name="Rectangle 8">
            <a:extLst>
              <a:ext uri="{FF2B5EF4-FFF2-40B4-BE49-F238E27FC236}">
                <a16:creationId xmlns:a16="http://schemas.microsoft.com/office/drawing/2014/main" id="{EDAECEC0-2958-4241-BA92-E30064F53536}"/>
              </a:ext>
            </a:extLst>
          </p:cNvPr>
          <p:cNvSpPr/>
          <p:nvPr/>
        </p:nvSpPr>
        <p:spPr>
          <a:xfrm>
            <a:off x="763673" y="2825838"/>
            <a:ext cx="4190163" cy="174616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This can include information such as:</a:t>
            </a:r>
          </a:p>
          <a:p>
            <a:pPr marL="285750" indent="-285750">
              <a:buFont typeface="Wingdings" panose="05000000000000000000" pitchFamily="2" charset="2"/>
              <a:buChar char="§"/>
            </a:pPr>
            <a:r>
              <a:rPr lang="en-US" dirty="0">
                <a:solidFill>
                  <a:schemeClr val="bg1"/>
                </a:solidFill>
              </a:rPr>
              <a:t>Total runtime</a:t>
            </a:r>
          </a:p>
          <a:p>
            <a:pPr marL="285750" indent="-285750">
              <a:buFont typeface="Wingdings" panose="05000000000000000000" pitchFamily="2" charset="2"/>
              <a:buChar char="§"/>
            </a:pPr>
            <a:r>
              <a:rPr lang="en-US" dirty="0">
                <a:solidFill>
                  <a:schemeClr val="bg1"/>
                </a:solidFill>
              </a:rPr>
              <a:t>Runtime of individual routines</a:t>
            </a:r>
          </a:p>
          <a:p>
            <a:pPr marL="285750" indent="-285750">
              <a:buFont typeface="Wingdings" panose="05000000000000000000" pitchFamily="2" charset="2"/>
              <a:buChar char="§"/>
            </a:pPr>
            <a:r>
              <a:rPr lang="en-US" dirty="0">
                <a:solidFill>
                  <a:schemeClr val="bg1"/>
                </a:solidFill>
              </a:rPr>
              <a:t>Hardware counters</a:t>
            </a:r>
          </a:p>
        </p:txBody>
      </p:sp>
      <p:sp>
        <p:nvSpPr>
          <p:cNvPr id="10" name="Rectangle 9">
            <a:extLst>
              <a:ext uri="{FF2B5EF4-FFF2-40B4-BE49-F238E27FC236}">
                <a16:creationId xmlns:a16="http://schemas.microsoft.com/office/drawing/2014/main" id="{2F246927-DE90-4E5D-882E-085DD47D8B36}"/>
              </a:ext>
            </a:extLst>
          </p:cNvPr>
          <p:cNvSpPr/>
          <p:nvPr/>
        </p:nvSpPr>
        <p:spPr>
          <a:xfrm>
            <a:off x="763672" y="4704878"/>
            <a:ext cx="4190163" cy="96239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Identify the portions of code that took the longest to run. We want to focus on these “hotspots” when parallelizing.</a:t>
            </a:r>
          </a:p>
        </p:txBody>
      </p:sp>
      <p:sp>
        <p:nvSpPr>
          <p:cNvPr id="4" name="Rectangle: Rounded Corners 3">
            <a:extLst>
              <a:ext uri="{FF2B5EF4-FFF2-40B4-BE49-F238E27FC236}">
                <a16:creationId xmlns:a16="http://schemas.microsoft.com/office/drawing/2014/main" id="{D77CE14B-38B1-4988-BD61-56CC28CEE807}"/>
              </a:ext>
            </a:extLst>
          </p:cNvPr>
          <p:cNvSpPr/>
          <p:nvPr/>
        </p:nvSpPr>
        <p:spPr>
          <a:xfrm>
            <a:off x="5777802" y="1537398"/>
            <a:ext cx="4675093" cy="4129871"/>
          </a:xfrm>
          <a:prstGeom prst="roundRect">
            <a:avLst>
              <a:gd name="adj" fmla="val 2798"/>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Snipped 4">
            <a:extLst>
              <a:ext uri="{FF2B5EF4-FFF2-40B4-BE49-F238E27FC236}">
                <a16:creationId xmlns:a16="http://schemas.microsoft.com/office/drawing/2014/main" id="{0ECD13B9-5D9F-48D1-99A7-08DD9081CA85}"/>
              </a:ext>
            </a:extLst>
          </p:cNvPr>
          <p:cNvSpPr/>
          <p:nvPr/>
        </p:nvSpPr>
        <p:spPr>
          <a:xfrm>
            <a:off x="5777801" y="1537398"/>
            <a:ext cx="4675093" cy="612949"/>
          </a:xfrm>
          <a:prstGeom prst="snip2SameRect">
            <a:avLst>
              <a:gd name="adj1" fmla="val 12782"/>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Code: Conjugate Gradient</a:t>
            </a:r>
          </a:p>
        </p:txBody>
      </p:sp>
      <p:sp>
        <p:nvSpPr>
          <p:cNvPr id="6" name="TextBox 5">
            <a:extLst>
              <a:ext uri="{FF2B5EF4-FFF2-40B4-BE49-F238E27FC236}">
                <a16:creationId xmlns:a16="http://schemas.microsoft.com/office/drawing/2014/main" id="{B9CC81A9-C218-4FAE-810B-196DF17AF7E5}"/>
              </a:ext>
            </a:extLst>
          </p:cNvPr>
          <p:cNvSpPr txBox="1"/>
          <p:nvPr/>
        </p:nvSpPr>
        <p:spPr>
          <a:xfrm>
            <a:off x="6503335" y="2341279"/>
            <a:ext cx="32240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Total Runtime: 22.38 seconds</a:t>
            </a:r>
          </a:p>
        </p:txBody>
      </p:sp>
      <p:graphicFrame>
        <p:nvGraphicFramePr>
          <p:cNvPr id="14" name="Chart 13">
            <a:extLst>
              <a:ext uri="{FF2B5EF4-FFF2-40B4-BE49-F238E27FC236}">
                <a16:creationId xmlns:a16="http://schemas.microsoft.com/office/drawing/2014/main" id="{60EDA860-AA8A-4A3B-9050-40B6BAF9D458}"/>
              </a:ext>
            </a:extLst>
          </p:cNvPr>
          <p:cNvGraphicFramePr/>
          <p:nvPr>
            <p:extLst>
              <p:ext uri="{D42A27DB-BD31-4B8C-83A1-F6EECF244321}">
                <p14:modId xmlns:p14="http://schemas.microsoft.com/office/powerpoint/2010/main" val="4180671830"/>
              </p:ext>
            </p:extLst>
          </p:nvPr>
        </p:nvGraphicFramePr>
        <p:xfrm>
          <a:off x="5416060" y="2435588"/>
          <a:ext cx="5195000" cy="3231681"/>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Arrow Connector 7">
            <a:extLst>
              <a:ext uri="{FF2B5EF4-FFF2-40B4-BE49-F238E27FC236}">
                <a16:creationId xmlns:a16="http://schemas.microsoft.com/office/drawing/2014/main" id="{3346FD07-17F0-4611-AB0F-802ABA71D0B5}"/>
              </a:ext>
            </a:extLst>
          </p:cNvPr>
          <p:cNvCxnSpPr/>
          <p:nvPr/>
        </p:nvCxnSpPr>
        <p:spPr>
          <a:xfrm flipH="1">
            <a:off x="9005977" y="5011947"/>
            <a:ext cx="129396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D834F-29FE-4659-9BA2-0296E5E9A2FE}"/>
              </a:ext>
            </a:extLst>
          </p:cNvPr>
          <p:cNvSpPr txBox="1"/>
          <p:nvPr/>
        </p:nvSpPr>
        <p:spPr>
          <a:xfrm>
            <a:off x="9053187" y="4421016"/>
            <a:ext cx="1399707"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200" dirty="0">
                <a:solidFill>
                  <a:schemeClr val="bg1"/>
                </a:solidFill>
              </a:rPr>
              <a:t>The “</a:t>
            </a:r>
            <a:r>
              <a:rPr lang="en-US" sz="1200" dirty="0" err="1">
                <a:solidFill>
                  <a:schemeClr val="bg1"/>
                </a:solidFill>
              </a:rPr>
              <a:t>matvec</a:t>
            </a:r>
            <a:r>
              <a:rPr lang="en-US" sz="1200" dirty="0">
                <a:solidFill>
                  <a:schemeClr val="bg1"/>
                </a:solidFill>
              </a:rPr>
              <a:t>” function is our dominate hotspot</a:t>
            </a:r>
          </a:p>
        </p:txBody>
      </p:sp>
    </p:spTree>
    <p:extLst>
      <p:ext uri="{BB962C8B-B14F-4D97-AF65-F5344CB8AC3E}">
        <p14:creationId xmlns:p14="http://schemas.microsoft.com/office/powerpoint/2010/main" val="207005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9" grpId="0" animBg="1"/>
      <p:bldP spid="10" grpId="0" animBg="1"/>
      <p:bldP spid="4" grpId="0" animBg="1"/>
      <p:bldP spid="5" grpId="0" animBg="1"/>
      <p:bldP spid="6" grpId="0"/>
      <p:bldGraphic spid="14" grpId="0">
        <p:bldAsOne/>
      </p:bldGraphic>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5FE3-9901-4BBD-BA6E-DAF52658C722}"/>
              </a:ext>
            </a:extLst>
          </p:cNvPr>
          <p:cNvSpPr>
            <a:spLocks noGrp="1"/>
          </p:cNvSpPr>
          <p:nvPr>
            <p:ph type="title"/>
          </p:nvPr>
        </p:nvSpPr>
        <p:spPr>
          <a:xfrm>
            <a:off x="419641" y="649796"/>
            <a:ext cx="9976104" cy="590931"/>
          </a:xfrm>
        </p:spPr>
        <p:txBody>
          <a:bodyPr/>
          <a:lstStyle/>
          <a:p>
            <a:r>
              <a:rPr lang="en-US" dirty="0"/>
              <a:t>Profiling sequential code</a:t>
            </a:r>
          </a:p>
        </p:txBody>
      </p:sp>
      <p:sp>
        <p:nvSpPr>
          <p:cNvPr id="3" name="Content Placeholder 2">
            <a:extLst>
              <a:ext uri="{FF2B5EF4-FFF2-40B4-BE49-F238E27FC236}">
                <a16:creationId xmlns:a16="http://schemas.microsoft.com/office/drawing/2014/main" id="{56D65E76-D93F-435E-9FB4-6856503B08F9}"/>
              </a:ext>
            </a:extLst>
          </p:cNvPr>
          <p:cNvSpPr>
            <a:spLocks noGrp="1"/>
          </p:cNvSpPr>
          <p:nvPr>
            <p:ph idx="1"/>
          </p:nvPr>
        </p:nvSpPr>
        <p:spPr>
          <a:xfrm>
            <a:off x="436740" y="2103035"/>
            <a:ext cx="4480317" cy="3718925"/>
          </a:xfrm>
        </p:spPr>
        <p:txBody>
          <a:bodyPr/>
          <a:lstStyle/>
          <a:p>
            <a:r>
              <a:rPr lang="en-US" dirty="0"/>
              <a:t>Gives visual feedback of how the code ran</a:t>
            </a:r>
          </a:p>
          <a:p>
            <a:r>
              <a:rPr lang="en-US" dirty="0"/>
              <a:t>Gives numbers and statistics, such as program runtime</a:t>
            </a:r>
          </a:p>
          <a:p>
            <a:r>
              <a:rPr lang="en-US" dirty="0"/>
              <a:t>Also gives runtime information for individual functions/loops within the code</a:t>
            </a:r>
          </a:p>
          <a:p>
            <a:r>
              <a:rPr lang="en-US" dirty="0"/>
              <a:t>Includes many extra features for profiling parallel code</a:t>
            </a:r>
          </a:p>
        </p:txBody>
      </p:sp>
      <p:sp>
        <p:nvSpPr>
          <p:cNvPr id="4" name="Text Placeholder 3">
            <a:extLst>
              <a:ext uri="{FF2B5EF4-FFF2-40B4-BE49-F238E27FC236}">
                <a16:creationId xmlns:a16="http://schemas.microsoft.com/office/drawing/2014/main" id="{B7EB7A84-74FF-4ED8-AF80-8D29D2DA0FE5}"/>
              </a:ext>
            </a:extLst>
          </p:cNvPr>
          <p:cNvSpPr>
            <a:spLocks noGrp="1"/>
          </p:cNvSpPr>
          <p:nvPr>
            <p:ph type="body" sz="quarter" idx="10"/>
          </p:nvPr>
        </p:nvSpPr>
        <p:spPr/>
        <p:txBody>
          <a:bodyPr/>
          <a:lstStyle/>
          <a:p>
            <a:r>
              <a:rPr lang="en-US" dirty="0"/>
              <a:t>Introduction to </a:t>
            </a:r>
            <a:r>
              <a:rPr lang="en-US" dirty="0" err="1"/>
              <a:t>PGProf</a:t>
            </a:r>
            <a:endParaRPr lang="en-US" dirty="0"/>
          </a:p>
        </p:txBody>
      </p:sp>
      <p:pic>
        <p:nvPicPr>
          <p:cNvPr id="6" name="Picture 5">
            <a:extLst>
              <a:ext uri="{FF2B5EF4-FFF2-40B4-BE49-F238E27FC236}">
                <a16:creationId xmlns:a16="http://schemas.microsoft.com/office/drawing/2014/main" id="{04E8491D-D3C5-405E-B091-A7BE26855308}"/>
              </a:ext>
            </a:extLst>
          </p:cNvPr>
          <p:cNvPicPr>
            <a:picLocks noChangeAspect="1"/>
          </p:cNvPicPr>
          <p:nvPr/>
        </p:nvPicPr>
        <p:blipFill>
          <a:blip r:embed="rId3"/>
          <a:stretch>
            <a:fillRect/>
          </a:stretch>
        </p:blipFill>
        <p:spPr>
          <a:xfrm>
            <a:off x="4994695" y="1778961"/>
            <a:ext cx="5865962" cy="4297522"/>
          </a:xfrm>
          <a:prstGeom prst="rect">
            <a:avLst/>
          </a:prstGeom>
        </p:spPr>
      </p:pic>
    </p:spTree>
    <p:extLst>
      <p:ext uri="{BB962C8B-B14F-4D97-AF65-F5344CB8AC3E}">
        <p14:creationId xmlns:p14="http://schemas.microsoft.com/office/powerpoint/2010/main" val="29731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sequential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First sight when using PGPROF</a:t>
            </a:r>
          </a:p>
        </p:txBody>
      </p:sp>
      <p:pic>
        <p:nvPicPr>
          <p:cNvPr id="7" name="Picture 6">
            <a:extLst>
              <a:ext uri="{FF2B5EF4-FFF2-40B4-BE49-F238E27FC236}">
                <a16:creationId xmlns:a16="http://schemas.microsoft.com/office/drawing/2014/main" id="{507BB695-EF65-4E99-8890-991D21C87332}"/>
              </a:ext>
            </a:extLst>
          </p:cNvPr>
          <p:cNvPicPr>
            <a:picLocks noChangeAspect="1"/>
          </p:cNvPicPr>
          <p:nvPr/>
        </p:nvPicPr>
        <p:blipFill>
          <a:blip r:embed="rId3"/>
          <a:stretch>
            <a:fillRect/>
          </a:stretch>
        </p:blipFill>
        <p:spPr>
          <a:xfrm>
            <a:off x="4982959" y="1876968"/>
            <a:ext cx="5869986" cy="4171057"/>
          </a:xfrm>
          <a:prstGeom prst="rect">
            <a:avLst/>
          </a:prstGeom>
        </p:spPr>
      </p:pic>
      <p:sp>
        <p:nvSpPr>
          <p:cNvPr id="8" name="Rectangle 7">
            <a:extLst>
              <a:ext uri="{FF2B5EF4-FFF2-40B4-BE49-F238E27FC236}">
                <a16:creationId xmlns:a16="http://schemas.microsoft.com/office/drawing/2014/main" id="{669DDB57-35AF-47C2-9764-A334F72AFBE2}"/>
              </a:ext>
            </a:extLst>
          </p:cNvPr>
          <p:cNvSpPr/>
          <p:nvPr/>
        </p:nvSpPr>
        <p:spPr>
          <a:xfrm>
            <a:off x="6124755" y="4563374"/>
            <a:ext cx="586596"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B23DB999-AD61-4FCB-B489-CF97C3E02F32}"/>
              </a:ext>
            </a:extLst>
          </p:cNvPr>
          <p:cNvSpPr>
            <a:spLocks noGrp="1"/>
          </p:cNvSpPr>
          <p:nvPr>
            <p:ph idx="1"/>
          </p:nvPr>
        </p:nvSpPr>
        <p:spPr>
          <a:xfrm>
            <a:off x="436740" y="2103035"/>
            <a:ext cx="4480317" cy="3718925"/>
          </a:xfrm>
        </p:spPr>
        <p:txBody>
          <a:bodyPr/>
          <a:lstStyle/>
          <a:p>
            <a:r>
              <a:rPr lang="en-US" dirty="0"/>
              <a:t>Profiling a simple, sequential code</a:t>
            </a:r>
          </a:p>
          <a:p>
            <a:r>
              <a:rPr lang="en-US" dirty="0"/>
              <a:t>Our sequential program will on run on the CPU</a:t>
            </a:r>
          </a:p>
          <a:p>
            <a:r>
              <a:rPr lang="en-US" dirty="0"/>
              <a:t>To view information about how our code ran, we should select the “CPU Details” tab</a:t>
            </a:r>
          </a:p>
        </p:txBody>
      </p:sp>
    </p:spTree>
    <p:extLst>
      <p:ext uri="{BB962C8B-B14F-4D97-AF65-F5344CB8AC3E}">
        <p14:creationId xmlns:p14="http://schemas.microsoft.com/office/powerpoint/2010/main" val="5235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DF0249-2135-4103-9A44-6C579064FD2F}"/>
              </a:ext>
            </a:extLst>
          </p:cNvPr>
          <p:cNvPicPr>
            <a:picLocks noChangeAspect="1"/>
          </p:cNvPicPr>
          <p:nvPr/>
        </p:nvPicPr>
        <p:blipFill>
          <a:blip r:embed="rId3"/>
          <a:stretch>
            <a:fillRect/>
          </a:stretch>
        </p:blipFill>
        <p:spPr>
          <a:xfrm>
            <a:off x="5236235" y="1859076"/>
            <a:ext cx="5602568" cy="4206841"/>
          </a:xfrm>
          <a:prstGeom prst="rect">
            <a:avLst/>
          </a:prstGeom>
        </p:spPr>
      </p:pic>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sequential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CPU Details</a:t>
            </a:r>
          </a:p>
        </p:txBody>
      </p:sp>
      <p:sp>
        <p:nvSpPr>
          <p:cNvPr id="8" name="Rectangle 7">
            <a:extLst>
              <a:ext uri="{FF2B5EF4-FFF2-40B4-BE49-F238E27FC236}">
                <a16:creationId xmlns:a16="http://schemas.microsoft.com/office/drawing/2014/main" id="{2D2D244E-DE7A-48E6-B71C-856EAF0B5406}"/>
              </a:ext>
            </a:extLst>
          </p:cNvPr>
          <p:cNvSpPr/>
          <p:nvPr/>
        </p:nvSpPr>
        <p:spPr>
          <a:xfrm>
            <a:off x="8384873" y="3858979"/>
            <a:ext cx="646983" cy="2213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F7C0580E-9277-4C7F-9D0E-3EAC5716F5F2}"/>
              </a:ext>
            </a:extLst>
          </p:cNvPr>
          <p:cNvSpPr>
            <a:spLocks noGrp="1"/>
          </p:cNvSpPr>
          <p:nvPr>
            <p:ph idx="1"/>
          </p:nvPr>
        </p:nvSpPr>
        <p:spPr>
          <a:xfrm>
            <a:off x="436740" y="2103035"/>
            <a:ext cx="4480317" cy="3718925"/>
          </a:xfrm>
        </p:spPr>
        <p:txBody>
          <a:bodyPr/>
          <a:lstStyle/>
          <a:p>
            <a:r>
              <a:rPr lang="en-US" dirty="0"/>
              <a:t>Within the “CPU Details” tab, we can see the various parts of our code, and how long they took to run</a:t>
            </a:r>
          </a:p>
          <a:p>
            <a:r>
              <a:rPr lang="en-US" dirty="0"/>
              <a:t>We can reorganize this info using the three options in the top-right portion of the tab</a:t>
            </a:r>
          </a:p>
          <a:p>
            <a:r>
              <a:rPr lang="en-US" dirty="0"/>
              <a:t>We will expand this information, and see more details about our code</a:t>
            </a:r>
          </a:p>
        </p:txBody>
      </p:sp>
    </p:spTree>
    <p:extLst>
      <p:ext uri="{BB962C8B-B14F-4D97-AF65-F5344CB8AC3E}">
        <p14:creationId xmlns:p14="http://schemas.microsoft.com/office/powerpoint/2010/main" val="367069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sequential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CPU Details</a:t>
            </a:r>
          </a:p>
        </p:txBody>
      </p:sp>
      <p:pic>
        <p:nvPicPr>
          <p:cNvPr id="7" name="Picture 6">
            <a:extLst>
              <a:ext uri="{FF2B5EF4-FFF2-40B4-BE49-F238E27FC236}">
                <a16:creationId xmlns:a16="http://schemas.microsoft.com/office/drawing/2014/main" id="{19DECEE1-B678-4017-B0C7-1BB446FDBF01}"/>
              </a:ext>
            </a:extLst>
          </p:cNvPr>
          <p:cNvPicPr>
            <a:picLocks noChangeAspect="1"/>
          </p:cNvPicPr>
          <p:nvPr/>
        </p:nvPicPr>
        <p:blipFill>
          <a:blip r:embed="rId3"/>
          <a:stretch>
            <a:fillRect/>
          </a:stretch>
        </p:blipFill>
        <p:spPr>
          <a:xfrm>
            <a:off x="5282919" y="2103035"/>
            <a:ext cx="5555882" cy="3947862"/>
          </a:xfrm>
          <a:prstGeom prst="rect">
            <a:avLst/>
          </a:prstGeom>
        </p:spPr>
      </p:pic>
      <p:sp>
        <p:nvSpPr>
          <p:cNvPr id="8" name="Rectangle 7">
            <a:extLst>
              <a:ext uri="{FF2B5EF4-FFF2-40B4-BE49-F238E27FC236}">
                <a16:creationId xmlns:a16="http://schemas.microsoft.com/office/drawing/2014/main" id="{12B4F628-130C-4A5D-9593-54CD2AECA37E}"/>
              </a:ext>
            </a:extLst>
          </p:cNvPr>
          <p:cNvSpPr/>
          <p:nvPr/>
        </p:nvSpPr>
        <p:spPr>
          <a:xfrm>
            <a:off x="5407694" y="3999328"/>
            <a:ext cx="1838496" cy="1499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937FE68D-7B0B-470A-B5B8-68B94ED38D53}"/>
              </a:ext>
            </a:extLst>
          </p:cNvPr>
          <p:cNvSpPr>
            <a:spLocks noGrp="1"/>
          </p:cNvSpPr>
          <p:nvPr>
            <p:ph idx="1"/>
          </p:nvPr>
        </p:nvSpPr>
        <p:spPr>
          <a:xfrm>
            <a:off x="419641" y="1713493"/>
            <a:ext cx="4480317" cy="3718925"/>
          </a:xfrm>
        </p:spPr>
        <p:txBody>
          <a:bodyPr/>
          <a:lstStyle/>
          <a:p>
            <a:r>
              <a:rPr lang="en-US" dirty="0"/>
              <a:t>We can see that there are two places that our code is spending most of its time</a:t>
            </a:r>
          </a:p>
          <a:p>
            <a:r>
              <a:rPr lang="en-US" dirty="0"/>
              <a:t>21.49 seconds in the “</a:t>
            </a:r>
            <a:r>
              <a:rPr lang="en-US" dirty="0" err="1"/>
              <a:t>calcNext</a:t>
            </a:r>
            <a:r>
              <a:rPr lang="en-US" dirty="0"/>
              <a:t>” function</a:t>
            </a:r>
          </a:p>
          <a:p>
            <a:r>
              <a:rPr lang="en-US" dirty="0"/>
              <a:t>19.04 seconds in a </a:t>
            </a:r>
            <a:r>
              <a:rPr lang="en-US" dirty="0" err="1"/>
              <a:t>memcpy</a:t>
            </a:r>
            <a:r>
              <a:rPr lang="en-US" dirty="0"/>
              <a:t> function</a:t>
            </a:r>
          </a:p>
          <a:p>
            <a:r>
              <a:rPr lang="en-US" dirty="0"/>
              <a:t>The c_mcopy8 that we see is actually a compiler optimization that is being applied to our “swap” function</a:t>
            </a:r>
          </a:p>
        </p:txBody>
      </p:sp>
      <p:sp>
        <p:nvSpPr>
          <p:cNvPr id="10" name="Rectangle 9">
            <a:extLst>
              <a:ext uri="{FF2B5EF4-FFF2-40B4-BE49-F238E27FC236}">
                <a16:creationId xmlns:a16="http://schemas.microsoft.com/office/drawing/2014/main" id="{6EE47C11-C7AE-413C-A259-07E946DDF9B8}"/>
              </a:ext>
            </a:extLst>
          </p:cNvPr>
          <p:cNvSpPr/>
          <p:nvPr/>
        </p:nvSpPr>
        <p:spPr>
          <a:xfrm>
            <a:off x="5499709" y="4606507"/>
            <a:ext cx="1838496" cy="112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65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sequential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PGPROF</a:t>
            </a:r>
          </a:p>
        </p:txBody>
      </p:sp>
      <p:pic>
        <p:nvPicPr>
          <p:cNvPr id="11" name="Picture 10">
            <a:extLst>
              <a:ext uri="{FF2B5EF4-FFF2-40B4-BE49-F238E27FC236}">
                <a16:creationId xmlns:a16="http://schemas.microsoft.com/office/drawing/2014/main" id="{06A83B39-6C57-4FF2-B35B-57239538BD72}"/>
              </a:ext>
            </a:extLst>
          </p:cNvPr>
          <p:cNvPicPr>
            <a:picLocks noChangeAspect="1"/>
          </p:cNvPicPr>
          <p:nvPr/>
        </p:nvPicPr>
        <p:blipFill>
          <a:blip r:embed="rId3"/>
          <a:stretch>
            <a:fillRect/>
          </a:stretch>
        </p:blipFill>
        <p:spPr>
          <a:xfrm>
            <a:off x="5224017" y="2096219"/>
            <a:ext cx="5614783" cy="3989716"/>
          </a:xfrm>
          <a:prstGeom prst="rect">
            <a:avLst/>
          </a:prstGeom>
        </p:spPr>
      </p:pic>
      <p:sp>
        <p:nvSpPr>
          <p:cNvPr id="12" name="Content Placeholder 2">
            <a:extLst>
              <a:ext uri="{FF2B5EF4-FFF2-40B4-BE49-F238E27FC236}">
                <a16:creationId xmlns:a16="http://schemas.microsoft.com/office/drawing/2014/main" id="{76B0B2EF-CE04-4F87-865B-3228ED045666}"/>
              </a:ext>
            </a:extLst>
          </p:cNvPr>
          <p:cNvSpPr>
            <a:spLocks noGrp="1"/>
          </p:cNvSpPr>
          <p:nvPr>
            <p:ph idx="1"/>
          </p:nvPr>
        </p:nvSpPr>
        <p:spPr>
          <a:xfrm>
            <a:off x="436740" y="2103035"/>
            <a:ext cx="4480317" cy="3718925"/>
          </a:xfrm>
        </p:spPr>
        <p:txBody>
          <a:bodyPr/>
          <a:lstStyle/>
          <a:p>
            <a:r>
              <a:rPr lang="en-US" dirty="0"/>
              <a:t>We are also able to select the different elements in the CPU Details by double-clicking to open the associated source code</a:t>
            </a:r>
          </a:p>
          <a:p>
            <a:r>
              <a:rPr lang="en-US" dirty="0"/>
              <a:t>Here we have selected the “calcNext:37” element, which opened up our code to show the exact line (line 37) that is associated with that element</a:t>
            </a:r>
          </a:p>
        </p:txBody>
      </p:sp>
    </p:spTree>
    <p:extLst>
      <p:ext uri="{BB962C8B-B14F-4D97-AF65-F5344CB8AC3E}">
        <p14:creationId xmlns:p14="http://schemas.microsoft.com/office/powerpoint/2010/main" val="199229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DF3583-95B5-41E7-846B-58FB199BC917}"/>
              </a:ext>
            </a:extLst>
          </p:cNvPr>
          <p:cNvSpPr/>
          <p:nvPr/>
        </p:nvSpPr>
        <p:spPr>
          <a:xfrm>
            <a:off x="763674" y="2015827"/>
            <a:ext cx="4190163" cy="667084"/>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Obtain detailed information about how the code ran.</a:t>
            </a:r>
          </a:p>
        </p:txBody>
      </p:sp>
      <p:sp>
        <p:nvSpPr>
          <p:cNvPr id="2" name="Title 1">
            <a:extLst>
              <a:ext uri="{FF2B5EF4-FFF2-40B4-BE49-F238E27FC236}">
                <a16:creationId xmlns:a16="http://schemas.microsoft.com/office/drawing/2014/main" id="{350754F4-E575-4F41-8825-D61EC1B3C992}"/>
              </a:ext>
            </a:extLst>
          </p:cNvPr>
          <p:cNvSpPr>
            <a:spLocks noGrp="1"/>
          </p:cNvSpPr>
          <p:nvPr>
            <p:ph type="title"/>
          </p:nvPr>
        </p:nvSpPr>
        <p:spPr/>
        <p:txBody>
          <a:bodyPr/>
          <a:lstStyle/>
          <a:p>
            <a:r>
              <a:rPr lang="en-US" dirty="0"/>
              <a:t>Profiling sequential code</a:t>
            </a:r>
          </a:p>
        </p:txBody>
      </p:sp>
      <p:sp>
        <p:nvSpPr>
          <p:cNvPr id="3" name="Rectangle: Rounded Corners 2">
            <a:extLst>
              <a:ext uri="{FF2B5EF4-FFF2-40B4-BE49-F238E27FC236}">
                <a16:creationId xmlns:a16="http://schemas.microsoft.com/office/drawing/2014/main" id="{7BD18E10-E116-4D29-8F37-01FE85E3D1B0}"/>
              </a:ext>
            </a:extLst>
          </p:cNvPr>
          <p:cNvSpPr/>
          <p:nvPr/>
        </p:nvSpPr>
        <p:spPr>
          <a:xfrm>
            <a:off x="1445579" y="1453118"/>
            <a:ext cx="2826352" cy="6129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Profile Your Code</a:t>
            </a:r>
          </a:p>
        </p:txBody>
      </p:sp>
      <p:sp>
        <p:nvSpPr>
          <p:cNvPr id="9" name="Rectangle 8">
            <a:extLst>
              <a:ext uri="{FF2B5EF4-FFF2-40B4-BE49-F238E27FC236}">
                <a16:creationId xmlns:a16="http://schemas.microsoft.com/office/drawing/2014/main" id="{EDAECEC0-2958-4241-BA92-E30064F53536}"/>
              </a:ext>
            </a:extLst>
          </p:cNvPr>
          <p:cNvSpPr/>
          <p:nvPr/>
        </p:nvSpPr>
        <p:spPr>
          <a:xfrm>
            <a:off x="763673" y="2825838"/>
            <a:ext cx="4190163" cy="174616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This can include information such as:</a:t>
            </a:r>
          </a:p>
          <a:p>
            <a:pPr marL="285750" indent="-285750">
              <a:buFont typeface="Wingdings" panose="05000000000000000000" pitchFamily="2" charset="2"/>
              <a:buChar char="§"/>
            </a:pPr>
            <a:r>
              <a:rPr lang="en-US" dirty="0">
                <a:solidFill>
                  <a:schemeClr val="bg1"/>
                </a:solidFill>
              </a:rPr>
              <a:t>Total runtime</a:t>
            </a:r>
          </a:p>
          <a:p>
            <a:pPr marL="285750" indent="-285750">
              <a:buFont typeface="Wingdings" panose="05000000000000000000" pitchFamily="2" charset="2"/>
              <a:buChar char="§"/>
            </a:pPr>
            <a:r>
              <a:rPr lang="en-US" dirty="0">
                <a:solidFill>
                  <a:schemeClr val="bg1"/>
                </a:solidFill>
              </a:rPr>
              <a:t>Runtime of individual routines</a:t>
            </a:r>
          </a:p>
          <a:p>
            <a:pPr marL="285750" indent="-285750">
              <a:buFont typeface="Wingdings" panose="05000000000000000000" pitchFamily="2" charset="2"/>
              <a:buChar char="§"/>
            </a:pPr>
            <a:r>
              <a:rPr lang="en-US" dirty="0">
                <a:solidFill>
                  <a:schemeClr val="bg1"/>
                </a:solidFill>
              </a:rPr>
              <a:t>Hardware counters</a:t>
            </a:r>
          </a:p>
        </p:txBody>
      </p:sp>
      <p:sp>
        <p:nvSpPr>
          <p:cNvPr id="10" name="Rectangle 9">
            <a:extLst>
              <a:ext uri="{FF2B5EF4-FFF2-40B4-BE49-F238E27FC236}">
                <a16:creationId xmlns:a16="http://schemas.microsoft.com/office/drawing/2014/main" id="{2F246927-DE90-4E5D-882E-085DD47D8B36}"/>
              </a:ext>
            </a:extLst>
          </p:cNvPr>
          <p:cNvSpPr/>
          <p:nvPr/>
        </p:nvSpPr>
        <p:spPr>
          <a:xfrm>
            <a:off x="763672" y="4704878"/>
            <a:ext cx="4190163" cy="96239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Identify the portions of code that took the longest to run. We want to focus on these “hotspots” when parallelizing.</a:t>
            </a:r>
          </a:p>
        </p:txBody>
      </p:sp>
      <p:sp>
        <p:nvSpPr>
          <p:cNvPr id="4" name="Rectangle: Rounded Corners 3">
            <a:extLst>
              <a:ext uri="{FF2B5EF4-FFF2-40B4-BE49-F238E27FC236}">
                <a16:creationId xmlns:a16="http://schemas.microsoft.com/office/drawing/2014/main" id="{D77CE14B-38B1-4988-BD61-56CC28CEE807}"/>
              </a:ext>
            </a:extLst>
          </p:cNvPr>
          <p:cNvSpPr/>
          <p:nvPr/>
        </p:nvSpPr>
        <p:spPr>
          <a:xfrm>
            <a:off x="5777802" y="1537398"/>
            <a:ext cx="4675093" cy="4129871"/>
          </a:xfrm>
          <a:prstGeom prst="roundRect">
            <a:avLst>
              <a:gd name="adj" fmla="val 2798"/>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Snipped 4">
            <a:extLst>
              <a:ext uri="{FF2B5EF4-FFF2-40B4-BE49-F238E27FC236}">
                <a16:creationId xmlns:a16="http://schemas.microsoft.com/office/drawing/2014/main" id="{0ECD13B9-5D9F-48D1-99A7-08DD9081CA85}"/>
              </a:ext>
            </a:extLst>
          </p:cNvPr>
          <p:cNvSpPr/>
          <p:nvPr/>
        </p:nvSpPr>
        <p:spPr>
          <a:xfrm>
            <a:off x="5777801" y="1537398"/>
            <a:ext cx="4675093" cy="612949"/>
          </a:xfrm>
          <a:prstGeom prst="snip2SameRect">
            <a:avLst>
              <a:gd name="adj1" fmla="val 12782"/>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 Code: Laplace Heat Transfer</a:t>
            </a:r>
          </a:p>
        </p:txBody>
      </p:sp>
      <p:sp>
        <p:nvSpPr>
          <p:cNvPr id="6" name="TextBox 5">
            <a:extLst>
              <a:ext uri="{FF2B5EF4-FFF2-40B4-BE49-F238E27FC236}">
                <a16:creationId xmlns:a16="http://schemas.microsoft.com/office/drawing/2014/main" id="{B9CC81A9-C218-4FAE-810B-196DF17AF7E5}"/>
              </a:ext>
            </a:extLst>
          </p:cNvPr>
          <p:cNvSpPr txBox="1"/>
          <p:nvPr/>
        </p:nvSpPr>
        <p:spPr>
          <a:xfrm>
            <a:off x="6503334" y="2292922"/>
            <a:ext cx="32240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Total Runtime: 39.43 seconds</a:t>
            </a:r>
          </a:p>
        </p:txBody>
      </p:sp>
      <p:graphicFrame>
        <p:nvGraphicFramePr>
          <p:cNvPr id="14" name="Chart 13">
            <a:extLst>
              <a:ext uri="{FF2B5EF4-FFF2-40B4-BE49-F238E27FC236}">
                <a16:creationId xmlns:a16="http://schemas.microsoft.com/office/drawing/2014/main" id="{60EDA860-AA8A-4A3B-9050-40B6BAF9D458}"/>
              </a:ext>
            </a:extLst>
          </p:cNvPr>
          <p:cNvGraphicFramePr/>
          <p:nvPr>
            <p:extLst>
              <p:ext uri="{D42A27DB-BD31-4B8C-83A1-F6EECF244321}">
                <p14:modId xmlns:p14="http://schemas.microsoft.com/office/powerpoint/2010/main" val="3064767683"/>
              </p:ext>
            </p:extLst>
          </p:nvPr>
        </p:nvGraphicFramePr>
        <p:xfrm>
          <a:off x="5416060" y="2435588"/>
          <a:ext cx="5195000" cy="32316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0358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Graphic spid="1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DF3583-95B5-41E7-846B-58FB199BC917}"/>
              </a:ext>
            </a:extLst>
          </p:cNvPr>
          <p:cNvSpPr/>
          <p:nvPr/>
        </p:nvSpPr>
        <p:spPr>
          <a:xfrm>
            <a:off x="763674" y="2015827"/>
            <a:ext cx="4190163" cy="667084"/>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Observe the loops contained within the identified hotspots</a:t>
            </a:r>
          </a:p>
        </p:txBody>
      </p:sp>
      <p:sp>
        <p:nvSpPr>
          <p:cNvPr id="2" name="Title 1">
            <a:extLst>
              <a:ext uri="{FF2B5EF4-FFF2-40B4-BE49-F238E27FC236}">
                <a16:creationId xmlns:a16="http://schemas.microsoft.com/office/drawing/2014/main" id="{350754F4-E575-4F41-8825-D61EC1B3C992}"/>
              </a:ext>
            </a:extLst>
          </p:cNvPr>
          <p:cNvSpPr>
            <a:spLocks noGrp="1"/>
          </p:cNvSpPr>
          <p:nvPr>
            <p:ph type="title"/>
          </p:nvPr>
        </p:nvSpPr>
        <p:spPr>
          <a:xfrm>
            <a:off x="476791" y="661226"/>
            <a:ext cx="9976104" cy="590931"/>
          </a:xfrm>
        </p:spPr>
        <p:txBody>
          <a:bodyPr/>
          <a:lstStyle/>
          <a:p>
            <a:r>
              <a:rPr lang="en-US" dirty="0"/>
              <a:t>Profiling sequential code</a:t>
            </a:r>
          </a:p>
        </p:txBody>
      </p:sp>
      <p:sp>
        <p:nvSpPr>
          <p:cNvPr id="3" name="Rectangle: Rounded Corners 2">
            <a:extLst>
              <a:ext uri="{FF2B5EF4-FFF2-40B4-BE49-F238E27FC236}">
                <a16:creationId xmlns:a16="http://schemas.microsoft.com/office/drawing/2014/main" id="{7BD18E10-E116-4D29-8F37-01FE85E3D1B0}"/>
              </a:ext>
            </a:extLst>
          </p:cNvPr>
          <p:cNvSpPr/>
          <p:nvPr/>
        </p:nvSpPr>
        <p:spPr>
          <a:xfrm>
            <a:off x="1380953" y="1459000"/>
            <a:ext cx="2955599" cy="6129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Identify Parallelism</a:t>
            </a:r>
          </a:p>
        </p:txBody>
      </p:sp>
      <p:sp>
        <p:nvSpPr>
          <p:cNvPr id="9" name="Rectangle 8">
            <a:extLst>
              <a:ext uri="{FF2B5EF4-FFF2-40B4-BE49-F238E27FC236}">
                <a16:creationId xmlns:a16="http://schemas.microsoft.com/office/drawing/2014/main" id="{EDAECEC0-2958-4241-BA92-E30064F53536}"/>
              </a:ext>
            </a:extLst>
          </p:cNvPr>
          <p:cNvSpPr/>
          <p:nvPr/>
        </p:nvSpPr>
        <p:spPr>
          <a:xfrm>
            <a:off x="763673" y="2825838"/>
            <a:ext cx="4190163" cy="1515503"/>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Are these loops parallelizable?</a:t>
            </a:r>
          </a:p>
          <a:p>
            <a:pPr algn="ctr"/>
            <a:r>
              <a:rPr lang="en-US" dirty="0">
                <a:solidFill>
                  <a:schemeClr val="bg1"/>
                </a:solidFill>
              </a:rPr>
              <a:t>Can the loop iterations execute independently of each other?</a:t>
            </a:r>
          </a:p>
          <a:p>
            <a:pPr algn="ctr"/>
            <a:r>
              <a:rPr lang="en-US" dirty="0">
                <a:solidFill>
                  <a:schemeClr val="bg1"/>
                </a:solidFill>
              </a:rPr>
              <a:t>Are the loops multi-dimensional, and does that make them very large?</a:t>
            </a:r>
          </a:p>
        </p:txBody>
      </p:sp>
      <p:sp>
        <p:nvSpPr>
          <p:cNvPr id="10" name="Rectangle 9">
            <a:extLst>
              <a:ext uri="{FF2B5EF4-FFF2-40B4-BE49-F238E27FC236}">
                <a16:creationId xmlns:a16="http://schemas.microsoft.com/office/drawing/2014/main" id="{2F246927-DE90-4E5D-882E-085DD47D8B36}"/>
              </a:ext>
            </a:extLst>
          </p:cNvPr>
          <p:cNvSpPr/>
          <p:nvPr/>
        </p:nvSpPr>
        <p:spPr>
          <a:xfrm>
            <a:off x="763672" y="4484268"/>
            <a:ext cx="4190163" cy="1183001"/>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Loops that are good to parallelize tend to have a lot of iterations to map to parallel hardware.</a:t>
            </a:r>
          </a:p>
        </p:txBody>
      </p:sp>
      <p:sp>
        <p:nvSpPr>
          <p:cNvPr id="7" name="TextBox 6">
            <a:extLst>
              <a:ext uri="{FF2B5EF4-FFF2-40B4-BE49-F238E27FC236}">
                <a16:creationId xmlns:a16="http://schemas.microsoft.com/office/drawing/2014/main" id="{AF38B98E-5313-4027-A8F4-DB080211D257}"/>
              </a:ext>
            </a:extLst>
          </p:cNvPr>
          <p:cNvSpPr txBox="1"/>
          <p:nvPr/>
        </p:nvSpPr>
        <p:spPr>
          <a:xfrm>
            <a:off x="5514975" y="1945237"/>
            <a:ext cx="4638675" cy="10618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AB69FF"/>
                </a:solidFill>
                <a:latin typeface="Consolas" panose="020B0609020204030204" pitchFamily="49" charset="0"/>
                <a:cs typeface="Courier New" panose="02070309020205020404" pitchFamily="49" charset="0"/>
              </a:rPr>
              <a:t>void</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pairing(</a:t>
            </a: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*input, </a:t>
            </a:r>
            <a:r>
              <a:rPr lang="en-US" sz="1400" dirty="0" err="1">
                <a:solidFill>
                  <a:schemeClr val="bg1"/>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*output,</a:t>
            </a:r>
            <a:r>
              <a:rPr lang="en-US" sz="1400" dirty="0">
                <a:solidFill>
                  <a:srgbClr val="40A459"/>
                </a:solidFill>
                <a:latin typeface="Consolas" panose="020B0609020204030204" pitchFamily="49" charset="0"/>
                <a:cs typeface="Courier New" panose="02070309020205020404" pitchFamily="49" charset="0"/>
              </a:rPr>
              <a:t> </a:t>
            </a: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N){</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1B12FF"/>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FFA04F"/>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&lt;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N;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output[</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 input[</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*2] + input[</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*2+1];</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E943CAD4-3EB2-455B-8F31-5C6F021D0AC7}"/>
              </a:ext>
            </a:extLst>
          </p:cNvPr>
          <p:cNvSpPr/>
          <p:nvPr/>
        </p:nvSpPr>
        <p:spPr>
          <a:xfrm>
            <a:off x="57435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12" name="Rectangle 11">
            <a:extLst>
              <a:ext uri="{FF2B5EF4-FFF2-40B4-BE49-F238E27FC236}">
                <a16:creationId xmlns:a16="http://schemas.microsoft.com/office/drawing/2014/main" id="{A02C57DD-F551-4807-9A6E-357ADEC5DE21}"/>
              </a:ext>
            </a:extLst>
          </p:cNvPr>
          <p:cNvSpPr/>
          <p:nvPr/>
        </p:nvSpPr>
        <p:spPr>
          <a:xfrm>
            <a:off x="64293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13" name="Rectangle 12">
            <a:extLst>
              <a:ext uri="{FF2B5EF4-FFF2-40B4-BE49-F238E27FC236}">
                <a16:creationId xmlns:a16="http://schemas.microsoft.com/office/drawing/2014/main" id="{8D4D32A3-2426-47B2-8D40-0DD35DDC4533}"/>
              </a:ext>
            </a:extLst>
          </p:cNvPr>
          <p:cNvSpPr/>
          <p:nvPr/>
        </p:nvSpPr>
        <p:spPr>
          <a:xfrm>
            <a:off x="71151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14" name="Rectangle 13">
            <a:extLst>
              <a:ext uri="{FF2B5EF4-FFF2-40B4-BE49-F238E27FC236}">
                <a16:creationId xmlns:a16="http://schemas.microsoft.com/office/drawing/2014/main" id="{92ADAAFA-081C-4CCC-A6DE-2C4D0C2CACE6}"/>
              </a:ext>
            </a:extLst>
          </p:cNvPr>
          <p:cNvSpPr/>
          <p:nvPr/>
        </p:nvSpPr>
        <p:spPr>
          <a:xfrm>
            <a:off x="78009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15" name="Rectangle 14">
            <a:extLst>
              <a:ext uri="{FF2B5EF4-FFF2-40B4-BE49-F238E27FC236}">
                <a16:creationId xmlns:a16="http://schemas.microsoft.com/office/drawing/2014/main" id="{CB37F16B-1ACC-4D5C-BE8E-507BEA145037}"/>
              </a:ext>
            </a:extLst>
          </p:cNvPr>
          <p:cNvSpPr/>
          <p:nvPr/>
        </p:nvSpPr>
        <p:spPr>
          <a:xfrm>
            <a:off x="84867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16" name="Rectangle 15">
            <a:extLst>
              <a:ext uri="{FF2B5EF4-FFF2-40B4-BE49-F238E27FC236}">
                <a16:creationId xmlns:a16="http://schemas.microsoft.com/office/drawing/2014/main" id="{75D7F7EC-3451-448E-8F51-A7585D004614}"/>
              </a:ext>
            </a:extLst>
          </p:cNvPr>
          <p:cNvSpPr/>
          <p:nvPr/>
        </p:nvSpPr>
        <p:spPr>
          <a:xfrm>
            <a:off x="9172575" y="329565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23" name="TextBox 22">
            <a:extLst>
              <a:ext uri="{FF2B5EF4-FFF2-40B4-BE49-F238E27FC236}">
                <a16:creationId xmlns:a16="http://schemas.microsoft.com/office/drawing/2014/main" id="{AD0E259B-73D8-4109-8B3D-5C668E5C135A}"/>
              </a:ext>
            </a:extLst>
          </p:cNvPr>
          <p:cNvSpPr txBox="1"/>
          <p:nvPr/>
        </p:nvSpPr>
        <p:spPr>
          <a:xfrm>
            <a:off x="9877425" y="3684673"/>
            <a:ext cx="88998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chemeClr val="bg1"/>
                </a:solidFill>
                <a:latin typeface="Consolas" panose="020B0609020204030204" pitchFamily="49" charset="0"/>
              </a:rPr>
              <a:t>input</a:t>
            </a:r>
          </a:p>
        </p:txBody>
      </p:sp>
      <p:sp>
        <p:nvSpPr>
          <p:cNvPr id="24" name="TextBox 23">
            <a:extLst>
              <a:ext uri="{FF2B5EF4-FFF2-40B4-BE49-F238E27FC236}">
                <a16:creationId xmlns:a16="http://schemas.microsoft.com/office/drawing/2014/main" id="{AC200FB4-49F4-4F76-9E50-51E02EA0636D}"/>
              </a:ext>
            </a:extLst>
          </p:cNvPr>
          <p:cNvSpPr txBox="1"/>
          <p:nvPr/>
        </p:nvSpPr>
        <p:spPr>
          <a:xfrm>
            <a:off x="7834312" y="5263409"/>
            <a:ext cx="103105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chemeClr val="bg1"/>
                </a:solidFill>
                <a:latin typeface="Consolas" panose="020B0609020204030204" pitchFamily="49" charset="0"/>
              </a:rPr>
              <a:t>output</a:t>
            </a:r>
          </a:p>
        </p:txBody>
      </p:sp>
      <p:sp>
        <p:nvSpPr>
          <p:cNvPr id="25" name="Rectangle 24">
            <a:extLst>
              <a:ext uri="{FF2B5EF4-FFF2-40B4-BE49-F238E27FC236}">
                <a16:creationId xmlns:a16="http://schemas.microsoft.com/office/drawing/2014/main" id="{D411BB6F-3FE9-4CBF-9133-5CE02CA283DD}"/>
              </a:ext>
            </a:extLst>
          </p:cNvPr>
          <p:cNvSpPr/>
          <p:nvPr/>
        </p:nvSpPr>
        <p:spPr>
          <a:xfrm>
            <a:off x="5751195"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D4C96A0-983E-4AE9-887A-2B4832E7582B}"/>
              </a:ext>
            </a:extLst>
          </p:cNvPr>
          <p:cNvSpPr/>
          <p:nvPr/>
        </p:nvSpPr>
        <p:spPr>
          <a:xfrm>
            <a:off x="6436995"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BEECC85-7F8C-4F98-BAD0-4F329677A6F0}"/>
              </a:ext>
            </a:extLst>
          </p:cNvPr>
          <p:cNvSpPr/>
          <p:nvPr/>
        </p:nvSpPr>
        <p:spPr>
          <a:xfrm>
            <a:off x="7122795"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24079B9-1097-4CA5-991F-2D03F04870F9}"/>
              </a:ext>
            </a:extLst>
          </p:cNvPr>
          <p:cNvSpPr/>
          <p:nvPr/>
        </p:nvSpPr>
        <p:spPr>
          <a:xfrm>
            <a:off x="5753100"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cxnSp>
        <p:nvCxnSpPr>
          <p:cNvPr id="32" name="Straight Arrow Connector 31">
            <a:extLst>
              <a:ext uri="{FF2B5EF4-FFF2-40B4-BE49-F238E27FC236}">
                <a16:creationId xmlns:a16="http://schemas.microsoft.com/office/drawing/2014/main" id="{C7D795C2-A0AB-4A18-AB78-8F32E602E67E}"/>
              </a:ext>
            </a:extLst>
          </p:cNvPr>
          <p:cNvCxnSpPr>
            <a:cxnSpLocks/>
            <a:endCxn id="31" idx="0"/>
          </p:cNvCxnSpPr>
          <p:nvPr/>
        </p:nvCxnSpPr>
        <p:spPr>
          <a:xfrm>
            <a:off x="6086475" y="3981450"/>
            <a:ext cx="952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3E478DC-32C9-4BEE-A64F-3A2D31F07515}"/>
              </a:ext>
            </a:extLst>
          </p:cNvPr>
          <p:cNvCxnSpPr>
            <a:cxnSpLocks/>
            <a:endCxn id="31" idx="0"/>
          </p:cNvCxnSpPr>
          <p:nvPr/>
        </p:nvCxnSpPr>
        <p:spPr>
          <a:xfrm flipH="1">
            <a:off x="6096000" y="398145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123A50E-EB09-4C71-B882-2B640899958C}"/>
              </a:ext>
            </a:extLst>
          </p:cNvPr>
          <p:cNvSpPr/>
          <p:nvPr/>
        </p:nvSpPr>
        <p:spPr>
          <a:xfrm>
            <a:off x="6438900"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17</a:t>
            </a:r>
          </a:p>
        </p:txBody>
      </p:sp>
      <p:cxnSp>
        <p:nvCxnSpPr>
          <p:cNvPr id="35" name="Straight Arrow Connector 34">
            <a:extLst>
              <a:ext uri="{FF2B5EF4-FFF2-40B4-BE49-F238E27FC236}">
                <a16:creationId xmlns:a16="http://schemas.microsoft.com/office/drawing/2014/main" id="{DAEC2EA1-B5BA-487C-BF17-C20D180F3C89}"/>
              </a:ext>
            </a:extLst>
          </p:cNvPr>
          <p:cNvCxnSpPr>
            <a:cxnSpLocks/>
            <a:endCxn id="34" idx="0"/>
          </p:cNvCxnSpPr>
          <p:nvPr/>
        </p:nvCxnSpPr>
        <p:spPr>
          <a:xfrm flipH="1">
            <a:off x="6781800" y="398145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E7CCB5-C68D-4735-9073-F10EAD79DAE3}"/>
              </a:ext>
            </a:extLst>
          </p:cNvPr>
          <p:cNvCxnSpPr>
            <a:cxnSpLocks/>
            <a:endCxn id="34" idx="0"/>
          </p:cNvCxnSpPr>
          <p:nvPr/>
        </p:nvCxnSpPr>
        <p:spPr>
          <a:xfrm flipH="1">
            <a:off x="6781800" y="398145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685E5DC-E7CB-42C1-AD72-407327BEEF88}"/>
              </a:ext>
            </a:extLst>
          </p:cNvPr>
          <p:cNvSpPr/>
          <p:nvPr/>
        </p:nvSpPr>
        <p:spPr>
          <a:xfrm>
            <a:off x="7124700" y="487299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cxnSp>
        <p:nvCxnSpPr>
          <p:cNvPr id="38" name="Straight Arrow Connector 37">
            <a:extLst>
              <a:ext uri="{FF2B5EF4-FFF2-40B4-BE49-F238E27FC236}">
                <a16:creationId xmlns:a16="http://schemas.microsoft.com/office/drawing/2014/main" id="{A5010989-FD01-4658-8FAF-B1F72E59E893}"/>
              </a:ext>
            </a:extLst>
          </p:cNvPr>
          <p:cNvCxnSpPr>
            <a:cxnSpLocks/>
            <a:endCxn id="37" idx="0"/>
          </p:cNvCxnSpPr>
          <p:nvPr/>
        </p:nvCxnSpPr>
        <p:spPr>
          <a:xfrm flipH="1">
            <a:off x="7467600" y="398145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08502DB-FDBF-4A29-BEA7-649590C9F785}"/>
              </a:ext>
            </a:extLst>
          </p:cNvPr>
          <p:cNvCxnSpPr>
            <a:cxnSpLocks/>
            <a:endCxn id="37" idx="0"/>
          </p:cNvCxnSpPr>
          <p:nvPr/>
        </p:nvCxnSpPr>
        <p:spPr>
          <a:xfrm flipH="1">
            <a:off x="7467600" y="3981450"/>
            <a:ext cx="20478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40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profiling multicore code</a:t>
            </a:r>
          </a:p>
        </p:txBody>
      </p:sp>
    </p:spTree>
    <p:extLst>
      <p:ext uri="{BB962C8B-B14F-4D97-AF65-F5344CB8AC3E}">
        <p14:creationId xmlns:p14="http://schemas.microsoft.com/office/powerpoint/2010/main" val="244967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Topics to be covered</a:t>
            </a:r>
          </a:p>
        </p:txBody>
      </p:sp>
      <p:sp>
        <p:nvSpPr>
          <p:cNvPr id="3" name="Content Placeholder 2"/>
          <p:cNvSpPr>
            <a:spLocks noGrp="1"/>
          </p:cNvSpPr>
          <p:nvPr>
            <p:ph idx="1"/>
          </p:nvPr>
        </p:nvSpPr>
        <p:spPr/>
        <p:txBody>
          <a:bodyPr/>
          <a:lstStyle/>
          <a:p>
            <a:r>
              <a:rPr lang="en-US" dirty="0"/>
              <a:t>Compiling and profiling sequential code</a:t>
            </a:r>
          </a:p>
          <a:p>
            <a:r>
              <a:rPr lang="en-US" dirty="0"/>
              <a:t>Explanation of multicore programming</a:t>
            </a:r>
          </a:p>
          <a:p>
            <a:r>
              <a:rPr lang="en-US" dirty="0"/>
              <a:t>Compiling and profiling multicore code</a:t>
            </a:r>
          </a:p>
        </p:txBody>
      </p:sp>
    </p:spTree>
    <p:extLst>
      <p:ext uri="{BB962C8B-B14F-4D97-AF65-F5344CB8AC3E}">
        <p14:creationId xmlns:p14="http://schemas.microsoft.com/office/powerpoint/2010/main" val="16031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E203-C3E7-457D-B412-28A61CC3C343}"/>
              </a:ext>
            </a:extLst>
          </p:cNvPr>
          <p:cNvSpPr>
            <a:spLocks noGrp="1"/>
          </p:cNvSpPr>
          <p:nvPr>
            <p:ph type="title"/>
          </p:nvPr>
        </p:nvSpPr>
        <p:spPr>
          <a:xfrm>
            <a:off x="476791" y="633526"/>
            <a:ext cx="8264438" cy="618631"/>
          </a:xfrm>
        </p:spPr>
        <p:txBody>
          <a:bodyPr/>
          <a:lstStyle/>
          <a:p>
            <a:r>
              <a:rPr lang="en-US" dirty="0"/>
              <a:t>Profiling multicore code</a:t>
            </a:r>
          </a:p>
        </p:txBody>
      </p:sp>
      <p:sp>
        <p:nvSpPr>
          <p:cNvPr id="3" name="Content Placeholder 2">
            <a:extLst>
              <a:ext uri="{FF2B5EF4-FFF2-40B4-BE49-F238E27FC236}">
                <a16:creationId xmlns:a16="http://schemas.microsoft.com/office/drawing/2014/main" id="{BEC193E7-82AE-44BD-BDFF-C46E1CA6BD01}"/>
              </a:ext>
            </a:extLst>
          </p:cNvPr>
          <p:cNvSpPr>
            <a:spLocks noGrp="1"/>
          </p:cNvSpPr>
          <p:nvPr>
            <p:ph idx="1"/>
          </p:nvPr>
        </p:nvSpPr>
        <p:spPr/>
        <p:txBody>
          <a:bodyPr/>
          <a:lstStyle/>
          <a:p>
            <a:pPr marL="342900" indent="-342900">
              <a:buFont typeface="Wingdings" panose="05000000000000000000" pitchFamily="2" charset="2"/>
              <a:buChar char="§"/>
            </a:pPr>
            <a:r>
              <a:rPr lang="en-US" i="1" dirty="0"/>
              <a:t>Multicore </a:t>
            </a:r>
            <a:r>
              <a:rPr lang="en-US" dirty="0"/>
              <a:t>refers to using a CPU with multiple computational cores as our parallel device</a:t>
            </a:r>
          </a:p>
          <a:p>
            <a:pPr marL="342900" indent="-342900">
              <a:buFont typeface="Wingdings" panose="05000000000000000000" pitchFamily="2" charset="2"/>
              <a:buChar char="§"/>
            </a:pPr>
            <a:r>
              <a:rPr lang="en-US" dirty="0"/>
              <a:t>These cores can run independently of each other, but have shared access to memory</a:t>
            </a:r>
          </a:p>
          <a:p>
            <a:pPr marL="342900" indent="-342900">
              <a:buFont typeface="Wingdings" panose="05000000000000000000" pitchFamily="2" charset="2"/>
              <a:buChar char="§"/>
            </a:pPr>
            <a:r>
              <a:rPr lang="en-US" dirty="0"/>
              <a:t>Loop iterations can be spread across CPU threads and can utilize SIMD/vector instructions (SSE, AVX, etc.)</a:t>
            </a:r>
          </a:p>
          <a:p>
            <a:pPr marL="342900" indent="-342900">
              <a:buFont typeface="Wingdings" panose="05000000000000000000" pitchFamily="2" charset="2"/>
              <a:buChar char="§"/>
            </a:pPr>
            <a:r>
              <a:rPr lang="en-US" dirty="0"/>
              <a:t>Parallelizing on a multicore CPU is a good starting place, since data management is unnecessary</a:t>
            </a:r>
          </a:p>
        </p:txBody>
      </p:sp>
      <p:sp>
        <p:nvSpPr>
          <p:cNvPr id="4" name="Text Placeholder 3">
            <a:extLst>
              <a:ext uri="{FF2B5EF4-FFF2-40B4-BE49-F238E27FC236}">
                <a16:creationId xmlns:a16="http://schemas.microsoft.com/office/drawing/2014/main" id="{C17FA74B-F4E1-4223-AD06-850C19EFC487}"/>
              </a:ext>
            </a:extLst>
          </p:cNvPr>
          <p:cNvSpPr>
            <a:spLocks noGrp="1"/>
          </p:cNvSpPr>
          <p:nvPr>
            <p:ph type="body" sz="quarter" idx="10"/>
          </p:nvPr>
        </p:nvSpPr>
        <p:spPr/>
        <p:txBody>
          <a:bodyPr/>
          <a:lstStyle/>
          <a:p>
            <a:r>
              <a:rPr lang="en-US" dirty="0"/>
              <a:t>What is multicore?</a:t>
            </a:r>
          </a:p>
        </p:txBody>
      </p:sp>
      <p:grpSp>
        <p:nvGrpSpPr>
          <p:cNvPr id="5" name="Group 4">
            <a:extLst>
              <a:ext uri="{FF2B5EF4-FFF2-40B4-BE49-F238E27FC236}">
                <a16:creationId xmlns:a16="http://schemas.microsoft.com/office/drawing/2014/main" id="{DF015253-E0EB-4448-9A36-38034A10A8EE}"/>
              </a:ext>
            </a:extLst>
          </p:cNvPr>
          <p:cNvGrpSpPr/>
          <p:nvPr/>
        </p:nvGrpSpPr>
        <p:grpSpPr>
          <a:xfrm>
            <a:off x="7757083" y="2372732"/>
            <a:ext cx="2366631" cy="2493181"/>
            <a:chOff x="2913547" y="2500538"/>
            <a:chExt cx="1688442" cy="2233981"/>
          </a:xfrm>
          <a:effectLst/>
        </p:grpSpPr>
        <p:pic>
          <p:nvPicPr>
            <p:cNvPr id="6" name="Picture 5" descr="thinner_intel_chip.png">
              <a:extLst>
                <a:ext uri="{FF2B5EF4-FFF2-40B4-BE49-F238E27FC236}">
                  <a16:creationId xmlns:a16="http://schemas.microsoft.com/office/drawing/2014/main" id="{6D33BCD5-E792-4070-A3EE-65D09D3656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913547" y="2500538"/>
              <a:ext cx="1688442" cy="2233981"/>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8128D951-A2EF-4DFA-BEEE-CF715A89CB8F}"/>
                </a:ext>
              </a:extLst>
            </p:cNvPr>
            <p:cNvSpPr/>
            <p:nvPr/>
          </p:nvSpPr>
          <p:spPr bwMode="auto">
            <a:xfrm rot="5400000">
              <a:off x="3332090" y="3461190"/>
              <a:ext cx="867310" cy="1400909"/>
            </a:xfrm>
            <a:prstGeom prst="rect">
              <a:avLst/>
            </a:prstGeom>
            <a:blipFill dpi="0" rotWithShape="1">
              <a:blip r:embed="rId4" cstate="print">
                <a:alphaModFix amt="32000"/>
                <a:lum bright="-59000" contrast="65000"/>
                <a:extLst>
                  <a:ext uri="{28A0092B-C50C-407E-A947-70E740481C1C}">
                    <a14:useLocalDpi xmlns:a14="http://schemas.microsoft.com/office/drawing/2010/main"/>
                  </a:ext>
                </a:extLst>
              </a:blip>
              <a:srcRect/>
              <a:tile tx="0" ty="0" sx="100000" sy="100000" flip="none" algn="ctr"/>
            </a:blipFill>
            <a:ln w="9525" cap="flat" cmpd="sng" algn="ctr">
              <a:noFill/>
              <a:prstDash val="solid"/>
              <a:round/>
              <a:headEnd type="none" w="med" len="med"/>
              <a:tailEnd type="none" w="med" len="med"/>
            </a:ln>
            <a:effectLst/>
            <a:scene3d>
              <a:camera prst="orthographicFront"/>
              <a:lightRig rig="threePt" dir="t">
                <a:rot lat="0" lon="0" rev="20400000"/>
              </a:lightRig>
            </a:scene3d>
            <a:sp3d extrusionH="76200" prstMaterial="plastic"/>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nvGrpSpPr>
            <p:cNvPr id="8" name="Group 7">
              <a:extLst>
                <a:ext uri="{FF2B5EF4-FFF2-40B4-BE49-F238E27FC236}">
                  <a16:creationId xmlns:a16="http://schemas.microsoft.com/office/drawing/2014/main" id="{4E4864AA-9189-4E41-8831-2782D30E3CD2}"/>
                </a:ext>
              </a:extLst>
            </p:cNvPr>
            <p:cNvGrpSpPr/>
            <p:nvPr/>
          </p:nvGrpSpPr>
          <p:grpSpPr>
            <a:xfrm>
              <a:off x="3098538" y="2782107"/>
              <a:ext cx="1309870" cy="359726"/>
              <a:chOff x="3098538" y="2782107"/>
              <a:chExt cx="1309870" cy="359726"/>
            </a:xfrm>
          </p:grpSpPr>
          <p:sp>
            <p:nvSpPr>
              <p:cNvPr id="13" name="Rounded Rectangle 286">
                <a:extLst>
                  <a:ext uri="{FF2B5EF4-FFF2-40B4-BE49-F238E27FC236}">
                    <a16:creationId xmlns:a16="http://schemas.microsoft.com/office/drawing/2014/main" id="{31E54015-2D13-428E-B168-3121453023DA}"/>
                  </a:ext>
                </a:extLst>
              </p:cNvPr>
              <p:cNvSpPr/>
              <p:nvPr/>
            </p:nvSpPr>
            <p:spPr bwMode="auto">
              <a:xfrm rot="5400000">
                <a:off x="3577905" y="2777066"/>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14" name="Rounded Rectangle 287">
                <a:extLst>
                  <a:ext uri="{FF2B5EF4-FFF2-40B4-BE49-F238E27FC236}">
                    <a16:creationId xmlns:a16="http://schemas.microsoft.com/office/drawing/2014/main" id="{01DC9596-5327-446A-9125-D5B7F5AB872A}"/>
                  </a:ext>
                </a:extLst>
              </p:cNvPr>
              <p:cNvSpPr/>
              <p:nvPr/>
            </p:nvSpPr>
            <p:spPr bwMode="auto">
              <a:xfrm rot="5400000">
                <a:off x="4043641"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15" name="Rounded Rectangle 288">
                <a:extLst>
                  <a:ext uri="{FF2B5EF4-FFF2-40B4-BE49-F238E27FC236}">
                    <a16:creationId xmlns:a16="http://schemas.microsoft.com/office/drawing/2014/main" id="{72BF5B8C-4654-4FC9-9EF0-4DB40EAB582C}"/>
                  </a:ext>
                </a:extLst>
              </p:cNvPr>
              <p:cNvSpPr/>
              <p:nvPr/>
            </p:nvSpPr>
            <p:spPr bwMode="auto">
              <a:xfrm rot="5400000">
                <a:off x="3103579"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grpSp>
          <p:nvGrpSpPr>
            <p:cNvPr id="9" name="Group 8">
              <a:extLst>
                <a:ext uri="{FF2B5EF4-FFF2-40B4-BE49-F238E27FC236}">
                  <a16:creationId xmlns:a16="http://schemas.microsoft.com/office/drawing/2014/main" id="{844FD7E1-D2FF-4372-BF82-2809ED438B0A}"/>
                </a:ext>
              </a:extLst>
            </p:cNvPr>
            <p:cNvGrpSpPr/>
            <p:nvPr/>
          </p:nvGrpSpPr>
          <p:grpSpPr>
            <a:xfrm>
              <a:off x="3098538" y="3261623"/>
              <a:ext cx="1309870" cy="359725"/>
              <a:chOff x="3106515" y="3261623"/>
              <a:chExt cx="1309870" cy="359725"/>
            </a:xfrm>
          </p:grpSpPr>
          <p:sp>
            <p:nvSpPr>
              <p:cNvPr id="10" name="Rounded Rectangle 283">
                <a:extLst>
                  <a:ext uri="{FF2B5EF4-FFF2-40B4-BE49-F238E27FC236}">
                    <a16:creationId xmlns:a16="http://schemas.microsoft.com/office/drawing/2014/main" id="{8751B83C-6FCA-4443-8B9A-A073A213B1A6}"/>
                  </a:ext>
                </a:extLst>
              </p:cNvPr>
              <p:cNvSpPr/>
              <p:nvPr/>
            </p:nvSpPr>
            <p:spPr bwMode="auto">
              <a:xfrm rot="5400000">
                <a:off x="3585882"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11" name="Rounded Rectangle 284">
                <a:extLst>
                  <a:ext uri="{FF2B5EF4-FFF2-40B4-BE49-F238E27FC236}">
                    <a16:creationId xmlns:a16="http://schemas.microsoft.com/office/drawing/2014/main" id="{093753B6-4816-4021-9BF5-92328A00CED3}"/>
                  </a:ext>
                </a:extLst>
              </p:cNvPr>
              <p:cNvSpPr/>
              <p:nvPr/>
            </p:nvSpPr>
            <p:spPr bwMode="auto">
              <a:xfrm rot="5400000">
                <a:off x="4051618"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12" name="Rounded Rectangle 285">
                <a:extLst>
                  <a:ext uri="{FF2B5EF4-FFF2-40B4-BE49-F238E27FC236}">
                    <a16:creationId xmlns:a16="http://schemas.microsoft.com/office/drawing/2014/main" id="{8D74DDEB-AA04-4C03-9D9D-EAB1F7D9A0DC}"/>
                  </a:ext>
                </a:extLst>
              </p:cNvPr>
              <p:cNvSpPr/>
              <p:nvPr/>
            </p:nvSpPr>
            <p:spPr bwMode="auto">
              <a:xfrm rot="5400000">
                <a:off x="3111556"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grpSp>
      <p:sp>
        <p:nvSpPr>
          <p:cNvPr id="16" name="TextBox 15">
            <a:extLst>
              <a:ext uri="{FF2B5EF4-FFF2-40B4-BE49-F238E27FC236}">
                <a16:creationId xmlns:a16="http://schemas.microsoft.com/office/drawing/2014/main" id="{E81D9CA9-93CA-4E6A-9ABB-F4085EC93AF8}"/>
              </a:ext>
            </a:extLst>
          </p:cNvPr>
          <p:cNvSpPr txBox="1"/>
          <p:nvPr/>
        </p:nvSpPr>
        <p:spPr>
          <a:xfrm>
            <a:off x="7749954" y="1841424"/>
            <a:ext cx="2378639" cy="646331"/>
          </a:xfrm>
          <a:prstGeom prst="rect">
            <a:avLst/>
          </a:prstGeom>
          <a:noFill/>
        </p:spPr>
        <p:txBody>
          <a:bodyPr wrap="square" rtlCol="0">
            <a:spAutoFit/>
          </a:bodyPr>
          <a:lstStyle/>
          <a:p>
            <a:pPr algn="ctr"/>
            <a:r>
              <a:rPr lang="en-US" sz="3600" b="1" dirty="0">
                <a:solidFill>
                  <a:srgbClr val="299FE7"/>
                </a:solidFill>
                <a:latin typeface="Trebuchet MS" pitchFamily="34" charset="0"/>
              </a:rPr>
              <a:t>CPU</a:t>
            </a:r>
          </a:p>
        </p:txBody>
      </p:sp>
    </p:spTree>
    <p:extLst>
      <p:ext uri="{BB962C8B-B14F-4D97-AF65-F5344CB8AC3E}">
        <p14:creationId xmlns:p14="http://schemas.microsoft.com/office/powerpoint/2010/main" val="260836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E203-C3E7-457D-B412-28A61CC3C343}"/>
              </a:ext>
            </a:extLst>
          </p:cNvPr>
          <p:cNvSpPr>
            <a:spLocks noGrp="1"/>
          </p:cNvSpPr>
          <p:nvPr>
            <p:ph type="title"/>
          </p:nvPr>
        </p:nvSpPr>
        <p:spPr>
          <a:xfrm>
            <a:off x="476791" y="633526"/>
            <a:ext cx="8264438" cy="618631"/>
          </a:xfrm>
        </p:spPr>
        <p:txBody>
          <a:bodyPr/>
          <a:lstStyle/>
          <a:p>
            <a:r>
              <a:rPr lang="en-US" dirty="0"/>
              <a:t>Profiling multicore code</a:t>
            </a:r>
          </a:p>
        </p:txBody>
      </p:sp>
      <p:sp>
        <p:nvSpPr>
          <p:cNvPr id="3" name="Content Placeholder 2">
            <a:extLst>
              <a:ext uri="{FF2B5EF4-FFF2-40B4-BE49-F238E27FC236}">
                <a16:creationId xmlns:a16="http://schemas.microsoft.com/office/drawing/2014/main" id="{BEC193E7-82AE-44BD-BDFF-C46E1CA6BD01}"/>
              </a:ext>
            </a:extLst>
          </p:cNvPr>
          <p:cNvSpPr>
            <a:spLocks noGrp="1"/>
          </p:cNvSpPr>
          <p:nvPr>
            <p:ph idx="1"/>
          </p:nvPr>
        </p:nvSpPr>
        <p:spPr>
          <a:xfrm>
            <a:off x="512065" y="2103035"/>
            <a:ext cx="5649250" cy="3693758"/>
          </a:xfrm>
        </p:spPr>
        <p:txBody>
          <a:bodyPr/>
          <a:lstStyle/>
          <a:p>
            <a:pPr marL="342900" indent="-342900">
              <a:buFont typeface="Wingdings" panose="05000000000000000000" pitchFamily="2" charset="2"/>
              <a:buChar char="§"/>
            </a:pPr>
            <a:r>
              <a:rPr lang="en-US" dirty="0" err="1"/>
              <a:t>OpenACC’s</a:t>
            </a:r>
            <a:r>
              <a:rPr lang="en-US" dirty="0"/>
              <a:t> generic model involves a combination of a host and a device</a:t>
            </a:r>
          </a:p>
          <a:p>
            <a:pPr marL="342900" indent="-342900">
              <a:buFont typeface="Wingdings" panose="05000000000000000000" pitchFamily="2" charset="2"/>
              <a:buChar char="§"/>
            </a:pPr>
            <a:r>
              <a:rPr lang="en-US" dirty="0"/>
              <a:t>Host generally means a CPU, and the device is some parallel hardware</a:t>
            </a:r>
          </a:p>
          <a:p>
            <a:pPr marL="342900" indent="-342900">
              <a:buFont typeface="Wingdings" panose="05000000000000000000" pitchFamily="2" charset="2"/>
              <a:buChar char="§"/>
            </a:pPr>
            <a:r>
              <a:rPr lang="en-US" dirty="0"/>
              <a:t>When running with a multicore CPU as our device, typically this means that our host/device will be the same</a:t>
            </a:r>
          </a:p>
          <a:p>
            <a:pPr marL="342900" indent="-342900">
              <a:buFont typeface="Wingdings" panose="05000000000000000000" pitchFamily="2" charset="2"/>
              <a:buChar char="§"/>
            </a:pPr>
            <a:r>
              <a:rPr lang="en-US" dirty="0"/>
              <a:t>This also means that their memories will be the same</a:t>
            </a:r>
          </a:p>
        </p:txBody>
      </p:sp>
      <p:sp>
        <p:nvSpPr>
          <p:cNvPr id="4" name="Text Placeholder 3">
            <a:extLst>
              <a:ext uri="{FF2B5EF4-FFF2-40B4-BE49-F238E27FC236}">
                <a16:creationId xmlns:a16="http://schemas.microsoft.com/office/drawing/2014/main" id="{C17FA74B-F4E1-4223-AD06-850C19EFC487}"/>
              </a:ext>
            </a:extLst>
          </p:cNvPr>
          <p:cNvSpPr>
            <a:spLocks noGrp="1"/>
          </p:cNvSpPr>
          <p:nvPr>
            <p:ph type="body" sz="quarter" idx="10"/>
          </p:nvPr>
        </p:nvSpPr>
        <p:spPr>
          <a:xfrm>
            <a:off x="476791" y="1183333"/>
            <a:ext cx="9265923" cy="525463"/>
          </a:xfrm>
        </p:spPr>
        <p:txBody>
          <a:bodyPr/>
          <a:lstStyle/>
          <a:p>
            <a:r>
              <a:rPr lang="en-US" dirty="0"/>
              <a:t>Using a multicore CPU with OpenACC</a:t>
            </a:r>
          </a:p>
        </p:txBody>
      </p:sp>
      <p:sp>
        <p:nvSpPr>
          <p:cNvPr id="17" name="Rectangle: Rounded Corners 16">
            <a:extLst>
              <a:ext uri="{FF2B5EF4-FFF2-40B4-BE49-F238E27FC236}">
                <a16:creationId xmlns:a16="http://schemas.microsoft.com/office/drawing/2014/main" id="{2930DB09-890A-4672-AEB7-3742275318B3}"/>
              </a:ext>
            </a:extLst>
          </p:cNvPr>
          <p:cNvSpPr/>
          <p:nvPr/>
        </p:nvSpPr>
        <p:spPr>
          <a:xfrm>
            <a:off x="6360747" y="1784199"/>
            <a:ext cx="1638300" cy="103822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a:t>
            </a:r>
          </a:p>
        </p:txBody>
      </p:sp>
      <p:sp>
        <p:nvSpPr>
          <p:cNvPr id="18" name="Rectangle: Rounded Corners 17">
            <a:extLst>
              <a:ext uri="{FF2B5EF4-FFF2-40B4-BE49-F238E27FC236}">
                <a16:creationId xmlns:a16="http://schemas.microsoft.com/office/drawing/2014/main" id="{729AC194-0BAA-449D-8CDF-F22C89907470}"/>
              </a:ext>
            </a:extLst>
          </p:cNvPr>
          <p:cNvSpPr/>
          <p:nvPr/>
        </p:nvSpPr>
        <p:spPr>
          <a:xfrm>
            <a:off x="8658224" y="1784198"/>
            <a:ext cx="2219325" cy="1995869"/>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a:t>
            </a:r>
          </a:p>
        </p:txBody>
      </p:sp>
      <p:sp>
        <p:nvSpPr>
          <p:cNvPr id="19" name="Rectangle: Rounded Corners 18">
            <a:extLst>
              <a:ext uri="{FF2B5EF4-FFF2-40B4-BE49-F238E27FC236}">
                <a16:creationId xmlns:a16="http://schemas.microsoft.com/office/drawing/2014/main" id="{A7B35E9A-5F68-4C6A-AADF-82E0BDA71582}"/>
              </a:ext>
            </a:extLst>
          </p:cNvPr>
          <p:cNvSpPr/>
          <p:nvPr/>
        </p:nvSpPr>
        <p:spPr>
          <a:xfrm>
            <a:off x="6360747" y="3608615"/>
            <a:ext cx="1638300" cy="225941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 Memory</a:t>
            </a:r>
          </a:p>
        </p:txBody>
      </p:sp>
      <p:sp>
        <p:nvSpPr>
          <p:cNvPr id="20" name="Rectangle: Rounded Corners 19">
            <a:extLst>
              <a:ext uri="{FF2B5EF4-FFF2-40B4-BE49-F238E27FC236}">
                <a16:creationId xmlns:a16="http://schemas.microsoft.com/office/drawing/2014/main" id="{A61D0AC4-5199-46AB-BE3A-5AB5C79B0558}"/>
              </a:ext>
            </a:extLst>
          </p:cNvPr>
          <p:cNvSpPr/>
          <p:nvPr/>
        </p:nvSpPr>
        <p:spPr>
          <a:xfrm>
            <a:off x="8658223" y="4738322"/>
            <a:ext cx="2219325" cy="1126746"/>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 Memory</a:t>
            </a:r>
          </a:p>
        </p:txBody>
      </p:sp>
      <p:sp>
        <p:nvSpPr>
          <p:cNvPr id="21" name="Arrow: Up-Down 20">
            <a:extLst>
              <a:ext uri="{FF2B5EF4-FFF2-40B4-BE49-F238E27FC236}">
                <a16:creationId xmlns:a16="http://schemas.microsoft.com/office/drawing/2014/main" id="{5006DB85-976B-4D4A-8FD2-83ECFEF586E8}"/>
              </a:ext>
            </a:extLst>
          </p:cNvPr>
          <p:cNvSpPr/>
          <p:nvPr/>
        </p:nvSpPr>
        <p:spPr>
          <a:xfrm>
            <a:off x="6910342" y="2881723"/>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Up-Down 21">
            <a:extLst>
              <a:ext uri="{FF2B5EF4-FFF2-40B4-BE49-F238E27FC236}">
                <a16:creationId xmlns:a16="http://schemas.microsoft.com/office/drawing/2014/main" id="{B5B2C7F1-1D7F-4617-AD3D-3A8075BFD6BF}"/>
              </a:ext>
            </a:extLst>
          </p:cNvPr>
          <p:cNvSpPr/>
          <p:nvPr/>
        </p:nvSpPr>
        <p:spPr>
          <a:xfrm>
            <a:off x="9498330" y="3913300"/>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Right 22">
            <a:extLst>
              <a:ext uri="{FF2B5EF4-FFF2-40B4-BE49-F238E27FC236}">
                <a16:creationId xmlns:a16="http://schemas.microsoft.com/office/drawing/2014/main" id="{A67569A5-D7BF-4C1A-AE6D-0997CBCA7253}"/>
              </a:ext>
            </a:extLst>
          </p:cNvPr>
          <p:cNvSpPr/>
          <p:nvPr/>
        </p:nvSpPr>
        <p:spPr>
          <a:xfrm>
            <a:off x="8042883" y="5141693"/>
            <a:ext cx="571504" cy="320004"/>
          </a:xfrm>
          <a:prstGeom prst="leftRightArrow">
            <a:avLst>
              <a:gd name="adj1" fmla="val 50000"/>
              <a:gd name="adj2" fmla="val 48117"/>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90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E203-C3E7-457D-B412-28A61CC3C343}"/>
              </a:ext>
            </a:extLst>
          </p:cNvPr>
          <p:cNvSpPr>
            <a:spLocks noGrp="1"/>
          </p:cNvSpPr>
          <p:nvPr>
            <p:ph type="title"/>
          </p:nvPr>
        </p:nvSpPr>
        <p:spPr>
          <a:xfrm>
            <a:off x="476791" y="633526"/>
            <a:ext cx="8264438" cy="618631"/>
          </a:xfrm>
        </p:spPr>
        <p:txBody>
          <a:bodyPr/>
          <a:lstStyle/>
          <a:p>
            <a:r>
              <a:rPr lang="en-US" dirty="0"/>
              <a:t>Profiling multicore code</a:t>
            </a:r>
          </a:p>
        </p:txBody>
      </p:sp>
      <p:sp>
        <p:nvSpPr>
          <p:cNvPr id="3" name="Content Placeholder 2">
            <a:extLst>
              <a:ext uri="{FF2B5EF4-FFF2-40B4-BE49-F238E27FC236}">
                <a16:creationId xmlns:a16="http://schemas.microsoft.com/office/drawing/2014/main" id="{BEC193E7-82AE-44BD-BDFF-C46E1CA6BD01}"/>
              </a:ext>
            </a:extLst>
          </p:cNvPr>
          <p:cNvSpPr>
            <a:spLocks noGrp="1"/>
          </p:cNvSpPr>
          <p:nvPr>
            <p:ph idx="1"/>
          </p:nvPr>
        </p:nvSpPr>
        <p:spPr>
          <a:xfrm>
            <a:off x="512065" y="2103035"/>
            <a:ext cx="5649250" cy="3693758"/>
          </a:xfrm>
        </p:spPr>
        <p:txBody>
          <a:bodyPr/>
          <a:lstStyle/>
          <a:p>
            <a:pPr marL="342900" indent="-342900">
              <a:buFont typeface="Wingdings" panose="05000000000000000000" pitchFamily="2" charset="2"/>
              <a:buChar char="§"/>
            </a:pPr>
            <a:r>
              <a:rPr lang="en-US" dirty="0" err="1"/>
              <a:t>OpenACC’s</a:t>
            </a:r>
            <a:r>
              <a:rPr lang="en-US" dirty="0"/>
              <a:t> generic model involves a combination of a host and a device</a:t>
            </a:r>
          </a:p>
          <a:p>
            <a:pPr marL="342900" indent="-342900">
              <a:buFont typeface="Wingdings" panose="05000000000000000000" pitchFamily="2" charset="2"/>
              <a:buChar char="§"/>
            </a:pPr>
            <a:r>
              <a:rPr lang="en-US" dirty="0"/>
              <a:t>Host generally means a CPU, and the device is some parallel hardware</a:t>
            </a:r>
          </a:p>
          <a:p>
            <a:pPr marL="342900" indent="-342900">
              <a:buFont typeface="Wingdings" panose="05000000000000000000" pitchFamily="2" charset="2"/>
              <a:buChar char="§"/>
            </a:pPr>
            <a:r>
              <a:rPr lang="en-US" dirty="0"/>
              <a:t>When running with a multicore CPU as our device, typically this means that our host/device will be the same</a:t>
            </a:r>
          </a:p>
          <a:p>
            <a:pPr marL="342900" indent="-342900">
              <a:buFont typeface="Wingdings" panose="05000000000000000000" pitchFamily="2" charset="2"/>
              <a:buChar char="§"/>
            </a:pPr>
            <a:r>
              <a:rPr lang="en-US" dirty="0"/>
              <a:t>This also means that their memories will be the same</a:t>
            </a:r>
          </a:p>
        </p:txBody>
      </p:sp>
      <p:sp>
        <p:nvSpPr>
          <p:cNvPr id="4" name="Text Placeholder 3">
            <a:extLst>
              <a:ext uri="{FF2B5EF4-FFF2-40B4-BE49-F238E27FC236}">
                <a16:creationId xmlns:a16="http://schemas.microsoft.com/office/drawing/2014/main" id="{C17FA74B-F4E1-4223-AD06-850C19EFC487}"/>
              </a:ext>
            </a:extLst>
          </p:cNvPr>
          <p:cNvSpPr>
            <a:spLocks noGrp="1"/>
          </p:cNvSpPr>
          <p:nvPr>
            <p:ph type="body" sz="quarter" idx="10"/>
          </p:nvPr>
        </p:nvSpPr>
        <p:spPr>
          <a:xfrm>
            <a:off x="476791" y="1183333"/>
            <a:ext cx="9265923" cy="525463"/>
          </a:xfrm>
        </p:spPr>
        <p:txBody>
          <a:bodyPr/>
          <a:lstStyle/>
          <a:p>
            <a:r>
              <a:rPr lang="en-US" dirty="0"/>
              <a:t>Using a multicore CPU with OpenACC</a:t>
            </a:r>
          </a:p>
        </p:txBody>
      </p:sp>
      <p:sp>
        <p:nvSpPr>
          <p:cNvPr id="19" name="Rectangle: Rounded Corners 18">
            <a:extLst>
              <a:ext uri="{FF2B5EF4-FFF2-40B4-BE49-F238E27FC236}">
                <a16:creationId xmlns:a16="http://schemas.microsoft.com/office/drawing/2014/main" id="{A7B35E9A-5F68-4C6A-AADF-82E0BDA71582}"/>
              </a:ext>
            </a:extLst>
          </p:cNvPr>
          <p:cNvSpPr/>
          <p:nvPr/>
        </p:nvSpPr>
        <p:spPr>
          <a:xfrm>
            <a:off x="8425261" y="3575469"/>
            <a:ext cx="1638300" cy="225941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 Memory</a:t>
            </a:r>
          </a:p>
        </p:txBody>
      </p:sp>
      <p:sp>
        <p:nvSpPr>
          <p:cNvPr id="21" name="Arrow: Up-Down 20">
            <a:extLst>
              <a:ext uri="{FF2B5EF4-FFF2-40B4-BE49-F238E27FC236}">
                <a16:creationId xmlns:a16="http://schemas.microsoft.com/office/drawing/2014/main" id="{5006DB85-976B-4D4A-8FD2-83ECFEF586E8}"/>
              </a:ext>
            </a:extLst>
          </p:cNvPr>
          <p:cNvSpPr/>
          <p:nvPr/>
        </p:nvSpPr>
        <p:spPr>
          <a:xfrm>
            <a:off x="8974856" y="2848577"/>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78B09FA-F43E-4F67-8471-FF0358418CB3}"/>
              </a:ext>
            </a:extLst>
          </p:cNvPr>
          <p:cNvGrpSpPr/>
          <p:nvPr/>
        </p:nvGrpSpPr>
        <p:grpSpPr>
          <a:xfrm>
            <a:off x="8516532" y="1523486"/>
            <a:ext cx="1476834" cy="1257654"/>
            <a:chOff x="2913547" y="2500538"/>
            <a:chExt cx="1688442" cy="2233981"/>
          </a:xfrm>
          <a:effectLst/>
        </p:grpSpPr>
        <p:pic>
          <p:nvPicPr>
            <p:cNvPr id="13" name="Picture 12" descr="thinner_intel_chip.png">
              <a:extLst>
                <a:ext uri="{FF2B5EF4-FFF2-40B4-BE49-F238E27FC236}">
                  <a16:creationId xmlns:a16="http://schemas.microsoft.com/office/drawing/2014/main" id="{82D30336-7760-43A4-AAA7-3534147886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913547" y="2500538"/>
              <a:ext cx="1688442" cy="2233981"/>
            </a:xfrm>
            <a:prstGeom prst="rect">
              <a:avLst/>
            </a:prstGeom>
            <a:ln>
              <a:noFill/>
            </a:ln>
            <a:effectLst/>
          </p:spPr>
        </p:pic>
        <p:sp>
          <p:nvSpPr>
            <p:cNvPr id="14" name="Rectangle 13">
              <a:extLst>
                <a:ext uri="{FF2B5EF4-FFF2-40B4-BE49-F238E27FC236}">
                  <a16:creationId xmlns:a16="http://schemas.microsoft.com/office/drawing/2014/main" id="{F8D25549-B3F5-422D-ACC5-FFD54BCD109B}"/>
                </a:ext>
              </a:extLst>
            </p:cNvPr>
            <p:cNvSpPr/>
            <p:nvPr/>
          </p:nvSpPr>
          <p:spPr bwMode="auto">
            <a:xfrm rot="5400000">
              <a:off x="3332090" y="3461190"/>
              <a:ext cx="867310" cy="1400909"/>
            </a:xfrm>
            <a:prstGeom prst="rect">
              <a:avLst/>
            </a:prstGeom>
            <a:blipFill dpi="0" rotWithShape="1">
              <a:blip r:embed="rId4" cstate="print">
                <a:alphaModFix amt="32000"/>
                <a:lum bright="-59000" contrast="65000"/>
                <a:extLst>
                  <a:ext uri="{28A0092B-C50C-407E-A947-70E740481C1C}">
                    <a14:useLocalDpi xmlns:a14="http://schemas.microsoft.com/office/drawing/2010/main"/>
                  </a:ext>
                </a:extLst>
              </a:blip>
              <a:srcRect/>
              <a:tile tx="0" ty="0" sx="100000" sy="100000" flip="none" algn="ctr"/>
            </a:blipFill>
            <a:ln w="9525" cap="flat" cmpd="sng" algn="ctr">
              <a:noFill/>
              <a:prstDash val="solid"/>
              <a:round/>
              <a:headEnd type="none" w="med" len="med"/>
              <a:tailEnd type="none" w="med" len="med"/>
            </a:ln>
            <a:effectLst/>
            <a:scene3d>
              <a:camera prst="orthographicFront"/>
              <a:lightRig rig="threePt" dir="t">
                <a:rot lat="0" lon="0" rev="20400000"/>
              </a:lightRig>
            </a:scene3d>
            <a:sp3d extrusionH="76200" prstMaterial="plastic"/>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nvGrpSpPr>
            <p:cNvPr id="15" name="Group 14">
              <a:extLst>
                <a:ext uri="{FF2B5EF4-FFF2-40B4-BE49-F238E27FC236}">
                  <a16:creationId xmlns:a16="http://schemas.microsoft.com/office/drawing/2014/main" id="{B7CF9428-6CD1-49F5-8AA2-95F3435DA421}"/>
                </a:ext>
              </a:extLst>
            </p:cNvPr>
            <p:cNvGrpSpPr/>
            <p:nvPr/>
          </p:nvGrpSpPr>
          <p:grpSpPr>
            <a:xfrm>
              <a:off x="3098538" y="2782107"/>
              <a:ext cx="1309870" cy="359726"/>
              <a:chOff x="3098538" y="2782107"/>
              <a:chExt cx="1309870" cy="359726"/>
            </a:xfrm>
          </p:grpSpPr>
          <p:sp>
            <p:nvSpPr>
              <p:cNvPr id="27" name="Rounded Rectangle 286">
                <a:extLst>
                  <a:ext uri="{FF2B5EF4-FFF2-40B4-BE49-F238E27FC236}">
                    <a16:creationId xmlns:a16="http://schemas.microsoft.com/office/drawing/2014/main" id="{671FB9BC-D77A-451F-A8A3-2CEF8B44837C}"/>
                  </a:ext>
                </a:extLst>
              </p:cNvPr>
              <p:cNvSpPr/>
              <p:nvPr/>
            </p:nvSpPr>
            <p:spPr bwMode="auto">
              <a:xfrm rot="5400000">
                <a:off x="3577905" y="2777066"/>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28" name="Rounded Rectangle 287">
                <a:extLst>
                  <a:ext uri="{FF2B5EF4-FFF2-40B4-BE49-F238E27FC236}">
                    <a16:creationId xmlns:a16="http://schemas.microsoft.com/office/drawing/2014/main" id="{0FF913A8-84C8-457F-9A1E-EFC85BDDF149}"/>
                  </a:ext>
                </a:extLst>
              </p:cNvPr>
              <p:cNvSpPr/>
              <p:nvPr/>
            </p:nvSpPr>
            <p:spPr bwMode="auto">
              <a:xfrm rot="5400000">
                <a:off x="4043641"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29" name="Rounded Rectangle 288">
                <a:extLst>
                  <a:ext uri="{FF2B5EF4-FFF2-40B4-BE49-F238E27FC236}">
                    <a16:creationId xmlns:a16="http://schemas.microsoft.com/office/drawing/2014/main" id="{6B9AECC4-CAA4-4EE2-A075-287C2C225EF2}"/>
                  </a:ext>
                </a:extLst>
              </p:cNvPr>
              <p:cNvSpPr/>
              <p:nvPr/>
            </p:nvSpPr>
            <p:spPr bwMode="auto">
              <a:xfrm rot="5400000">
                <a:off x="3103579"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grpSp>
          <p:nvGrpSpPr>
            <p:cNvPr id="16" name="Group 15">
              <a:extLst>
                <a:ext uri="{FF2B5EF4-FFF2-40B4-BE49-F238E27FC236}">
                  <a16:creationId xmlns:a16="http://schemas.microsoft.com/office/drawing/2014/main" id="{79BC0161-12A0-42FA-9517-45880C1B786D}"/>
                </a:ext>
              </a:extLst>
            </p:cNvPr>
            <p:cNvGrpSpPr/>
            <p:nvPr/>
          </p:nvGrpSpPr>
          <p:grpSpPr>
            <a:xfrm>
              <a:off x="3098538" y="3261623"/>
              <a:ext cx="1309870" cy="359725"/>
              <a:chOff x="3106515" y="3261623"/>
              <a:chExt cx="1309870" cy="359725"/>
            </a:xfrm>
          </p:grpSpPr>
          <p:sp>
            <p:nvSpPr>
              <p:cNvPr id="24" name="Rounded Rectangle 283">
                <a:extLst>
                  <a:ext uri="{FF2B5EF4-FFF2-40B4-BE49-F238E27FC236}">
                    <a16:creationId xmlns:a16="http://schemas.microsoft.com/office/drawing/2014/main" id="{AD77DB23-2D6D-4652-91C9-6BC061F1CAE9}"/>
                  </a:ext>
                </a:extLst>
              </p:cNvPr>
              <p:cNvSpPr/>
              <p:nvPr/>
            </p:nvSpPr>
            <p:spPr bwMode="auto">
              <a:xfrm rot="5400000">
                <a:off x="3585882"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25" name="Rounded Rectangle 284">
                <a:extLst>
                  <a:ext uri="{FF2B5EF4-FFF2-40B4-BE49-F238E27FC236}">
                    <a16:creationId xmlns:a16="http://schemas.microsoft.com/office/drawing/2014/main" id="{086F3643-86BA-4764-B586-88754B1C7CDB}"/>
                  </a:ext>
                </a:extLst>
              </p:cNvPr>
              <p:cNvSpPr/>
              <p:nvPr/>
            </p:nvSpPr>
            <p:spPr bwMode="auto">
              <a:xfrm rot="5400000">
                <a:off x="4051618"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sp>
            <p:nvSpPr>
              <p:cNvPr id="26" name="Rounded Rectangle 285">
                <a:extLst>
                  <a:ext uri="{FF2B5EF4-FFF2-40B4-BE49-F238E27FC236}">
                    <a16:creationId xmlns:a16="http://schemas.microsoft.com/office/drawing/2014/main" id="{A8339A96-BED2-4F6A-8CA4-8E291E9394E6}"/>
                  </a:ext>
                </a:extLst>
              </p:cNvPr>
              <p:cNvSpPr/>
              <p:nvPr/>
            </p:nvSpPr>
            <p:spPr bwMode="auto">
              <a:xfrm rot="5400000">
                <a:off x="3111556"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dirty="0">
                  <a:solidFill>
                    <a:srgbClr val="FFFFFF"/>
                  </a:solidFill>
                  <a:latin typeface="Arial"/>
                </a:endParaRPr>
              </a:p>
            </p:txBody>
          </p:sp>
        </p:grpSp>
      </p:grpSp>
      <p:sp>
        <p:nvSpPr>
          <p:cNvPr id="30" name="TextBox 29">
            <a:extLst>
              <a:ext uri="{FF2B5EF4-FFF2-40B4-BE49-F238E27FC236}">
                <a16:creationId xmlns:a16="http://schemas.microsoft.com/office/drawing/2014/main" id="{FA644A94-4261-46B7-8168-87F0131C8161}"/>
              </a:ext>
            </a:extLst>
          </p:cNvPr>
          <p:cNvSpPr txBox="1"/>
          <p:nvPr/>
        </p:nvSpPr>
        <p:spPr>
          <a:xfrm>
            <a:off x="8519763" y="1252157"/>
            <a:ext cx="1484327" cy="369332"/>
          </a:xfrm>
          <a:prstGeom prst="rect">
            <a:avLst/>
          </a:prstGeom>
          <a:noFill/>
          <a:effectLst/>
        </p:spPr>
        <p:txBody>
          <a:bodyPr wrap="square" rtlCol="0">
            <a:spAutoFit/>
          </a:bodyPr>
          <a:lstStyle/>
          <a:p>
            <a:pPr algn="ctr"/>
            <a:r>
              <a:rPr lang="en-US" b="1" dirty="0">
                <a:solidFill>
                  <a:srgbClr val="299FE7"/>
                </a:solidFill>
                <a:latin typeface="Trebuchet MS" pitchFamily="34" charset="0"/>
              </a:rPr>
              <a:t>Host/Device</a:t>
            </a:r>
          </a:p>
        </p:txBody>
      </p:sp>
      <p:sp>
        <p:nvSpPr>
          <p:cNvPr id="31" name="Rectangle: Rounded Corners 30">
            <a:extLst>
              <a:ext uri="{FF2B5EF4-FFF2-40B4-BE49-F238E27FC236}">
                <a16:creationId xmlns:a16="http://schemas.microsoft.com/office/drawing/2014/main" id="{3E64A225-FD08-483C-92CE-ABE9FD46476C}"/>
              </a:ext>
            </a:extLst>
          </p:cNvPr>
          <p:cNvSpPr/>
          <p:nvPr/>
        </p:nvSpPr>
        <p:spPr>
          <a:xfrm>
            <a:off x="8420382" y="3575469"/>
            <a:ext cx="1638300" cy="225941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Host/Device Memory</a:t>
            </a:r>
          </a:p>
        </p:txBody>
      </p:sp>
      <p:sp>
        <p:nvSpPr>
          <p:cNvPr id="32" name="Arrow: Up-Down 31">
            <a:extLst>
              <a:ext uri="{FF2B5EF4-FFF2-40B4-BE49-F238E27FC236}">
                <a16:creationId xmlns:a16="http://schemas.microsoft.com/office/drawing/2014/main" id="{0FA073F5-2570-4FD4-9B15-FBB7E97FD398}"/>
              </a:ext>
            </a:extLst>
          </p:cNvPr>
          <p:cNvSpPr/>
          <p:nvPr/>
        </p:nvSpPr>
        <p:spPr>
          <a:xfrm>
            <a:off x="8969977" y="2848577"/>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Profiling multicore code</a:t>
            </a:r>
          </a:p>
        </p:txBody>
      </p:sp>
      <p:sp>
        <p:nvSpPr>
          <p:cNvPr id="6" name="Content Placeholder 5"/>
          <p:cNvSpPr>
            <a:spLocks noGrp="1"/>
          </p:cNvSpPr>
          <p:nvPr>
            <p:ph idx="1"/>
          </p:nvPr>
        </p:nvSpPr>
        <p:spPr>
          <a:xfrm>
            <a:off x="436740" y="1815645"/>
            <a:ext cx="9948672" cy="1961226"/>
          </a:xfrm>
        </p:spPr>
        <p:txBody>
          <a:bodyPr/>
          <a:lstStyle/>
          <a:p>
            <a:r>
              <a:rPr lang="en-US" dirty="0"/>
              <a:t>The ‘-ta’ flag will allow us to compile our code for a specific, target parallel hardware</a:t>
            </a:r>
          </a:p>
          <a:p>
            <a:r>
              <a:rPr lang="en-US" dirty="0"/>
              <a:t>‘ta’ stands for “Target Accelerator,” an accelerator being another way to refer to a parallel hardware</a:t>
            </a:r>
          </a:p>
          <a:p>
            <a:r>
              <a:rPr lang="en-US" dirty="0"/>
              <a:t>Our OpenACC code can be compiled for many different kinds of parallel hardware without having to change the code</a:t>
            </a:r>
          </a:p>
        </p:txBody>
      </p:sp>
      <p:sp>
        <p:nvSpPr>
          <p:cNvPr id="7" name="Text Placeholder 6"/>
          <p:cNvSpPr>
            <a:spLocks noGrp="1"/>
          </p:cNvSpPr>
          <p:nvPr>
            <p:ph type="body" sz="quarter" idx="10"/>
          </p:nvPr>
        </p:nvSpPr>
        <p:spPr/>
        <p:txBody>
          <a:bodyPr/>
          <a:lstStyle/>
          <a:p>
            <a:r>
              <a:rPr lang="en-US" dirty="0"/>
              <a:t>Comping code for a specific parallel hardware</a:t>
            </a:r>
          </a:p>
        </p:txBody>
      </p:sp>
      <p:sp>
        <p:nvSpPr>
          <p:cNvPr id="8" name="TextBox 7">
            <a:extLst>
              <a:ext uri="{FF2B5EF4-FFF2-40B4-BE49-F238E27FC236}">
                <a16:creationId xmlns:a16="http://schemas.microsoft.com/office/drawing/2014/main" id="{7684089E-FBA0-463A-9589-CA7A6E056D92}"/>
              </a:ext>
            </a:extLst>
          </p:cNvPr>
          <p:cNvSpPr txBox="1"/>
          <p:nvPr/>
        </p:nvSpPr>
        <p:spPr>
          <a:xfrm>
            <a:off x="419641" y="3947734"/>
            <a:ext cx="7275121" cy="12003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=accel </a:t>
            </a:r>
            <a:r>
              <a:rPr lang="en-US" sz="2000" b="1" dirty="0">
                <a:solidFill>
                  <a:schemeClr val="bg1"/>
                </a:solidFill>
                <a:latin typeface="Consolas" panose="020B0609020204030204" pitchFamily="49" charset="0"/>
                <a:cs typeface="Courier New" panose="02070309020205020404" pitchFamily="49" charset="0"/>
              </a:rPr>
              <a:t>–ta=multicore </a:t>
            </a:r>
            <a:r>
              <a:rPr lang="en-US" sz="2000" dirty="0">
                <a:solidFill>
                  <a:schemeClr val="bg1"/>
                </a:solidFill>
                <a:latin typeface="Consolas" panose="020B0609020204030204" pitchFamily="49" charset="0"/>
                <a:cs typeface="Courier New" panose="02070309020205020404" pitchFamily="49" charset="0"/>
              </a:rPr>
              <a:t>laplace2d.c</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calcNext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35, Generating Multicore code</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36, #pragma </a:t>
            </a:r>
            <a:r>
              <a:rPr lang="en-US" sz="2000" dirty="0" err="1">
                <a:solidFill>
                  <a:schemeClr val="bg1"/>
                </a:solidFill>
                <a:latin typeface="Consolas" panose="020B0609020204030204" pitchFamily="49" charset="0"/>
                <a:cs typeface="Courier New" panose="02070309020205020404" pitchFamily="49" charset="0"/>
              </a:rPr>
              <a:t>acc</a:t>
            </a:r>
            <a:r>
              <a:rPr lang="en-US" sz="2000" dirty="0">
                <a:solidFill>
                  <a:schemeClr val="bg1"/>
                </a:solidFill>
                <a:latin typeface="Consolas" panose="020B0609020204030204" pitchFamily="49" charset="0"/>
                <a:cs typeface="Courier New" panose="02070309020205020404" pitchFamily="49" charset="0"/>
              </a:rPr>
              <a:t> loop gang</a:t>
            </a:r>
          </a:p>
        </p:txBody>
      </p:sp>
      <p:sp>
        <p:nvSpPr>
          <p:cNvPr id="9" name="Rectangle 8">
            <a:extLst>
              <a:ext uri="{FF2B5EF4-FFF2-40B4-BE49-F238E27FC236}">
                <a16:creationId xmlns:a16="http://schemas.microsoft.com/office/drawing/2014/main" id="{F2DC1CA4-61CE-4C1C-B84E-5321AC3D59CD}"/>
              </a:ext>
            </a:extLst>
          </p:cNvPr>
          <p:cNvSpPr/>
          <p:nvPr/>
        </p:nvSpPr>
        <p:spPr>
          <a:xfrm>
            <a:off x="2096219" y="4528867"/>
            <a:ext cx="3666226" cy="3191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16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multicore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PGPROF</a:t>
            </a:r>
          </a:p>
        </p:txBody>
      </p:sp>
      <p:pic>
        <p:nvPicPr>
          <p:cNvPr id="17" name="Picture 16">
            <a:extLst>
              <a:ext uri="{FF2B5EF4-FFF2-40B4-BE49-F238E27FC236}">
                <a16:creationId xmlns:a16="http://schemas.microsoft.com/office/drawing/2014/main" id="{A5196E40-3260-4DE4-A373-2A15192DF132}"/>
              </a:ext>
            </a:extLst>
          </p:cNvPr>
          <p:cNvPicPr>
            <a:picLocks noChangeAspect="1"/>
          </p:cNvPicPr>
          <p:nvPr/>
        </p:nvPicPr>
        <p:blipFill>
          <a:blip r:embed="rId3"/>
          <a:stretch>
            <a:fillRect/>
          </a:stretch>
        </p:blipFill>
        <p:spPr>
          <a:xfrm>
            <a:off x="4919565" y="1799057"/>
            <a:ext cx="5870448" cy="4171385"/>
          </a:xfrm>
          <a:prstGeom prst="rect">
            <a:avLst/>
          </a:prstGeom>
        </p:spPr>
      </p:pic>
      <p:sp>
        <p:nvSpPr>
          <p:cNvPr id="18" name="Rectangle 17">
            <a:extLst>
              <a:ext uri="{FF2B5EF4-FFF2-40B4-BE49-F238E27FC236}">
                <a16:creationId xmlns:a16="http://schemas.microsoft.com/office/drawing/2014/main" id="{ABA62C0C-D7E9-4089-85A9-60395D71657B}"/>
              </a:ext>
            </a:extLst>
          </p:cNvPr>
          <p:cNvSpPr/>
          <p:nvPr/>
        </p:nvSpPr>
        <p:spPr>
          <a:xfrm>
            <a:off x="4917057" y="2576454"/>
            <a:ext cx="5641675" cy="2329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4859D3D1-E7F1-4A98-BD6F-319142816397}"/>
              </a:ext>
            </a:extLst>
          </p:cNvPr>
          <p:cNvSpPr>
            <a:spLocks noGrp="1"/>
          </p:cNvSpPr>
          <p:nvPr>
            <p:ph idx="1"/>
          </p:nvPr>
        </p:nvSpPr>
        <p:spPr>
          <a:xfrm>
            <a:off x="327411" y="2103035"/>
            <a:ext cx="4480317" cy="3718925"/>
          </a:xfrm>
        </p:spPr>
        <p:txBody>
          <a:bodyPr/>
          <a:lstStyle/>
          <a:p>
            <a:r>
              <a:rPr lang="en-US" dirty="0"/>
              <a:t>The first difference we see in this multicore profile is that there is now a “timeline”</a:t>
            </a:r>
          </a:p>
          <a:p>
            <a:r>
              <a:rPr lang="en-US" dirty="0"/>
              <a:t>This timeline will show when our parallel hardware is being used, and how it is being used</a:t>
            </a:r>
          </a:p>
          <a:p>
            <a:r>
              <a:rPr lang="en-US" dirty="0"/>
              <a:t>Each of the blue bars represent a portion of our program that was run on the multicore CPU</a:t>
            </a:r>
          </a:p>
        </p:txBody>
      </p:sp>
    </p:spTree>
    <p:extLst>
      <p:ext uri="{BB962C8B-B14F-4D97-AF65-F5344CB8AC3E}">
        <p14:creationId xmlns:p14="http://schemas.microsoft.com/office/powerpoint/2010/main" val="122914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2" end="2"/>
                                            </p:txEl>
                                          </p:spTgt>
                                        </p:tgtEl>
                                        <p:attrNameLst>
                                          <p:attrName>style.visibility</p:attrName>
                                        </p:attrNameLst>
                                      </p:cBhvr>
                                      <p:to>
                                        <p:strVal val="visible"/>
                                      </p:to>
                                    </p:set>
                                    <p:animEffect transition="in" filter="fade">
                                      <p:cBhvr>
                                        <p:cTn id="22"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multicore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CPU Details</a:t>
            </a:r>
          </a:p>
        </p:txBody>
      </p:sp>
      <p:pic>
        <p:nvPicPr>
          <p:cNvPr id="9" name="Picture 8">
            <a:extLst>
              <a:ext uri="{FF2B5EF4-FFF2-40B4-BE49-F238E27FC236}">
                <a16:creationId xmlns:a16="http://schemas.microsoft.com/office/drawing/2014/main" id="{0E557B21-BFFC-4DC5-843F-799BD23358F2}"/>
              </a:ext>
            </a:extLst>
          </p:cNvPr>
          <p:cNvPicPr>
            <a:picLocks noChangeAspect="1"/>
          </p:cNvPicPr>
          <p:nvPr/>
        </p:nvPicPr>
        <p:blipFill>
          <a:blip r:embed="rId3"/>
          <a:stretch>
            <a:fillRect/>
          </a:stretch>
        </p:blipFill>
        <p:spPr>
          <a:xfrm>
            <a:off x="4928512" y="1803176"/>
            <a:ext cx="5869725" cy="4170871"/>
          </a:xfrm>
          <a:prstGeom prst="rect">
            <a:avLst/>
          </a:prstGeom>
        </p:spPr>
      </p:pic>
      <p:sp>
        <p:nvSpPr>
          <p:cNvPr id="10" name="Rectangle 9">
            <a:extLst>
              <a:ext uri="{FF2B5EF4-FFF2-40B4-BE49-F238E27FC236}">
                <a16:creationId xmlns:a16="http://schemas.microsoft.com/office/drawing/2014/main" id="{5D064AA6-0CF6-4DC3-AA7A-D70DC92DD777}"/>
              </a:ext>
            </a:extLst>
          </p:cNvPr>
          <p:cNvSpPr/>
          <p:nvPr/>
        </p:nvSpPr>
        <p:spPr>
          <a:xfrm>
            <a:off x="4928512" y="3972512"/>
            <a:ext cx="2294626" cy="9489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E2FA2C15-0BA4-48BA-80B3-4C4A84CDE7E7}"/>
              </a:ext>
            </a:extLst>
          </p:cNvPr>
          <p:cNvSpPr>
            <a:spLocks noGrp="1"/>
          </p:cNvSpPr>
          <p:nvPr>
            <p:ph idx="1"/>
          </p:nvPr>
        </p:nvSpPr>
        <p:spPr>
          <a:xfrm>
            <a:off x="315970" y="2251727"/>
            <a:ext cx="4480317" cy="3718925"/>
          </a:xfrm>
        </p:spPr>
        <p:txBody>
          <a:bodyPr/>
          <a:lstStyle/>
          <a:p>
            <a:r>
              <a:rPr lang="en-US" dirty="0"/>
              <a:t>Looking at our CPU Details, we can see that there is a lot more happening compared to our sequential program</a:t>
            </a:r>
          </a:p>
          <a:p>
            <a:r>
              <a:rPr lang="en-US" dirty="0"/>
              <a:t>For the most part, these extra details revolve around the need for the CPU cores to communicate with each other</a:t>
            </a:r>
          </a:p>
        </p:txBody>
      </p:sp>
    </p:spTree>
    <p:extLst>
      <p:ext uri="{BB962C8B-B14F-4D97-AF65-F5344CB8AC3E}">
        <p14:creationId xmlns:p14="http://schemas.microsoft.com/office/powerpoint/2010/main" val="223809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multicore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PGPROF</a:t>
            </a:r>
          </a:p>
        </p:txBody>
      </p:sp>
      <p:pic>
        <p:nvPicPr>
          <p:cNvPr id="9" name="Picture 8">
            <a:extLst>
              <a:ext uri="{FF2B5EF4-FFF2-40B4-BE49-F238E27FC236}">
                <a16:creationId xmlns:a16="http://schemas.microsoft.com/office/drawing/2014/main" id="{4BC7AF57-44C2-4B34-BD60-C46A6B432671}"/>
              </a:ext>
            </a:extLst>
          </p:cNvPr>
          <p:cNvPicPr>
            <a:picLocks noChangeAspect="1"/>
          </p:cNvPicPr>
          <p:nvPr/>
        </p:nvPicPr>
        <p:blipFill>
          <a:blip r:embed="rId3"/>
          <a:stretch>
            <a:fillRect/>
          </a:stretch>
        </p:blipFill>
        <p:spPr>
          <a:xfrm>
            <a:off x="4928512" y="1803176"/>
            <a:ext cx="5868025" cy="4169664"/>
          </a:xfrm>
          <a:prstGeom prst="rect">
            <a:avLst/>
          </a:prstGeom>
        </p:spPr>
      </p:pic>
      <p:sp>
        <p:nvSpPr>
          <p:cNvPr id="10" name="Content Placeholder 2">
            <a:extLst>
              <a:ext uri="{FF2B5EF4-FFF2-40B4-BE49-F238E27FC236}">
                <a16:creationId xmlns:a16="http://schemas.microsoft.com/office/drawing/2014/main" id="{A8D7C0B1-ECED-4943-BE90-1CCB971EBD46}"/>
              </a:ext>
            </a:extLst>
          </p:cNvPr>
          <p:cNvSpPr>
            <a:spLocks noGrp="1"/>
          </p:cNvSpPr>
          <p:nvPr>
            <p:ph idx="1"/>
          </p:nvPr>
        </p:nvSpPr>
        <p:spPr>
          <a:xfrm>
            <a:off x="436740" y="2103035"/>
            <a:ext cx="4480317" cy="3718925"/>
          </a:xfrm>
        </p:spPr>
        <p:txBody>
          <a:bodyPr/>
          <a:lstStyle/>
          <a:p>
            <a:r>
              <a:rPr lang="en-US" dirty="0"/>
              <a:t>Just like earlier, we see our “</a:t>
            </a:r>
            <a:r>
              <a:rPr lang="en-US" dirty="0" err="1"/>
              <a:t>calcNext</a:t>
            </a:r>
            <a:r>
              <a:rPr lang="en-US" dirty="0"/>
              <a:t>” function</a:t>
            </a:r>
          </a:p>
          <a:p>
            <a:r>
              <a:rPr lang="en-US" dirty="0"/>
              <a:t>We also see that PGPROF is reporting this function to take 61.72 seconds to run</a:t>
            </a:r>
          </a:p>
          <a:p>
            <a:r>
              <a:rPr lang="en-US" dirty="0"/>
              <a:t>Looking at the program now, it looks like it performs much worse than the sequential version</a:t>
            </a:r>
          </a:p>
        </p:txBody>
      </p:sp>
    </p:spTree>
    <p:extLst>
      <p:ext uri="{BB962C8B-B14F-4D97-AF65-F5344CB8AC3E}">
        <p14:creationId xmlns:p14="http://schemas.microsoft.com/office/powerpoint/2010/main" val="299436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C7AF57-44C2-4B34-BD60-C46A6B432671}"/>
              </a:ext>
            </a:extLst>
          </p:cNvPr>
          <p:cNvPicPr>
            <a:picLocks noChangeAspect="1"/>
          </p:cNvPicPr>
          <p:nvPr/>
        </p:nvPicPr>
        <p:blipFill>
          <a:blip r:embed="rId3"/>
          <a:stretch>
            <a:fillRect/>
          </a:stretch>
        </p:blipFill>
        <p:spPr>
          <a:xfrm>
            <a:off x="5655876" y="1963659"/>
            <a:ext cx="5187527" cy="3686120"/>
          </a:xfrm>
          <a:prstGeom prst="rect">
            <a:avLst/>
          </a:prstGeom>
        </p:spPr>
      </p:pic>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multicore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PGPROF</a:t>
            </a:r>
          </a:p>
        </p:txBody>
      </p:sp>
      <p:pic>
        <p:nvPicPr>
          <p:cNvPr id="8" name="Picture 7">
            <a:extLst>
              <a:ext uri="{FF2B5EF4-FFF2-40B4-BE49-F238E27FC236}">
                <a16:creationId xmlns:a16="http://schemas.microsoft.com/office/drawing/2014/main" id="{9984DC48-83C6-4CCA-B3CB-199D778ADE30}"/>
              </a:ext>
            </a:extLst>
          </p:cNvPr>
          <p:cNvPicPr>
            <a:picLocks noChangeAspect="1"/>
          </p:cNvPicPr>
          <p:nvPr/>
        </p:nvPicPr>
        <p:blipFill>
          <a:blip r:embed="rId4"/>
          <a:stretch>
            <a:fillRect/>
          </a:stretch>
        </p:blipFill>
        <p:spPr>
          <a:xfrm>
            <a:off x="295821" y="1963659"/>
            <a:ext cx="5187528" cy="3686120"/>
          </a:xfrm>
          <a:prstGeom prst="rect">
            <a:avLst/>
          </a:prstGeom>
        </p:spPr>
      </p:pic>
    </p:spTree>
    <p:extLst>
      <p:ext uri="{BB962C8B-B14F-4D97-AF65-F5344CB8AC3E}">
        <p14:creationId xmlns:p14="http://schemas.microsoft.com/office/powerpoint/2010/main" val="100717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multicore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View of all computational threads</a:t>
            </a:r>
          </a:p>
        </p:txBody>
      </p:sp>
      <p:pic>
        <p:nvPicPr>
          <p:cNvPr id="7" name="Picture 6">
            <a:extLst>
              <a:ext uri="{FF2B5EF4-FFF2-40B4-BE49-F238E27FC236}">
                <a16:creationId xmlns:a16="http://schemas.microsoft.com/office/drawing/2014/main" id="{8EF43ECC-FE5B-4880-A49C-314A4CA16911}"/>
              </a:ext>
            </a:extLst>
          </p:cNvPr>
          <p:cNvPicPr>
            <a:picLocks noChangeAspect="1"/>
          </p:cNvPicPr>
          <p:nvPr/>
        </p:nvPicPr>
        <p:blipFill>
          <a:blip r:embed="rId3"/>
          <a:stretch>
            <a:fillRect/>
          </a:stretch>
        </p:blipFill>
        <p:spPr>
          <a:xfrm>
            <a:off x="5434642" y="2229234"/>
            <a:ext cx="5421412" cy="3852312"/>
          </a:xfrm>
          <a:prstGeom prst="rect">
            <a:avLst/>
          </a:prstGeom>
        </p:spPr>
      </p:pic>
      <p:sp>
        <p:nvSpPr>
          <p:cNvPr id="8" name="Content Placeholder 2">
            <a:extLst>
              <a:ext uri="{FF2B5EF4-FFF2-40B4-BE49-F238E27FC236}">
                <a16:creationId xmlns:a16="http://schemas.microsoft.com/office/drawing/2014/main" id="{CC5C2CE2-87AD-4F60-8ECF-7D57DC84507D}"/>
              </a:ext>
            </a:extLst>
          </p:cNvPr>
          <p:cNvSpPr>
            <a:spLocks noGrp="1"/>
          </p:cNvSpPr>
          <p:nvPr>
            <p:ph idx="1"/>
          </p:nvPr>
        </p:nvSpPr>
        <p:spPr>
          <a:xfrm>
            <a:off x="436740" y="2103035"/>
            <a:ext cx="4480317" cy="3718925"/>
          </a:xfrm>
        </p:spPr>
        <p:txBody>
          <a:bodyPr/>
          <a:lstStyle/>
          <a:p>
            <a:r>
              <a:rPr lang="en-US" dirty="0"/>
              <a:t>The program is actually performing better than the sequential version</a:t>
            </a:r>
          </a:p>
          <a:p>
            <a:r>
              <a:rPr lang="en-US" dirty="0"/>
              <a:t>We are only looking at the “TOTAL” view, which means that PGPROF is combining information from all of our CPU cores</a:t>
            </a:r>
          </a:p>
        </p:txBody>
      </p:sp>
    </p:spTree>
    <p:extLst>
      <p:ext uri="{BB962C8B-B14F-4D97-AF65-F5344CB8AC3E}">
        <p14:creationId xmlns:p14="http://schemas.microsoft.com/office/powerpoint/2010/main" val="342132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31F7-F943-4E1B-BFAB-96DBD1F84835}"/>
              </a:ext>
            </a:extLst>
          </p:cNvPr>
          <p:cNvSpPr>
            <a:spLocks noGrp="1"/>
          </p:cNvSpPr>
          <p:nvPr>
            <p:ph type="title"/>
          </p:nvPr>
        </p:nvSpPr>
        <p:spPr/>
        <p:txBody>
          <a:bodyPr/>
          <a:lstStyle/>
          <a:p>
            <a:r>
              <a:rPr lang="en-US" dirty="0"/>
              <a:t>Profiling multicore code</a:t>
            </a:r>
          </a:p>
        </p:txBody>
      </p:sp>
      <p:sp>
        <p:nvSpPr>
          <p:cNvPr id="4" name="Text Placeholder 3">
            <a:extLst>
              <a:ext uri="{FF2B5EF4-FFF2-40B4-BE49-F238E27FC236}">
                <a16:creationId xmlns:a16="http://schemas.microsoft.com/office/drawing/2014/main" id="{13C93D4B-2B18-4F6C-817D-AF65568F6A95}"/>
              </a:ext>
            </a:extLst>
          </p:cNvPr>
          <p:cNvSpPr>
            <a:spLocks noGrp="1"/>
          </p:cNvSpPr>
          <p:nvPr>
            <p:ph type="body" sz="quarter" idx="10"/>
          </p:nvPr>
        </p:nvSpPr>
        <p:spPr/>
        <p:txBody>
          <a:bodyPr/>
          <a:lstStyle/>
          <a:p>
            <a:r>
              <a:rPr lang="en-US" dirty="0"/>
              <a:t>Observing a single thread</a:t>
            </a:r>
          </a:p>
        </p:txBody>
      </p:sp>
      <p:pic>
        <p:nvPicPr>
          <p:cNvPr id="9" name="Picture 8">
            <a:extLst>
              <a:ext uri="{FF2B5EF4-FFF2-40B4-BE49-F238E27FC236}">
                <a16:creationId xmlns:a16="http://schemas.microsoft.com/office/drawing/2014/main" id="{3DC86C5C-DD92-473B-BA36-BB7CC97B7484}"/>
              </a:ext>
            </a:extLst>
          </p:cNvPr>
          <p:cNvPicPr>
            <a:picLocks noChangeAspect="1"/>
          </p:cNvPicPr>
          <p:nvPr/>
        </p:nvPicPr>
        <p:blipFill>
          <a:blip r:embed="rId3"/>
          <a:stretch>
            <a:fillRect/>
          </a:stretch>
        </p:blipFill>
        <p:spPr>
          <a:xfrm>
            <a:off x="5431536" y="2231136"/>
            <a:ext cx="5417630" cy="3849624"/>
          </a:xfrm>
          <a:prstGeom prst="rect">
            <a:avLst/>
          </a:prstGeom>
        </p:spPr>
      </p:pic>
      <p:sp>
        <p:nvSpPr>
          <p:cNvPr id="10" name="Rectangle 9">
            <a:extLst>
              <a:ext uri="{FF2B5EF4-FFF2-40B4-BE49-F238E27FC236}">
                <a16:creationId xmlns:a16="http://schemas.microsoft.com/office/drawing/2014/main" id="{0757494C-FB21-4AB8-89EB-C3B02935CF80}"/>
              </a:ext>
            </a:extLst>
          </p:cNvPr>
          <p:cNvSpPr/>
          <p:nvPr/>
        </p:nvSpPr>
        <p:spPr>
          <a:xfrm>
            <a:off x="5431536" y="3711007"/>
            <a:ext cx="793402" cy="2604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CA81AE-866B-442F-8061-1B250C082A8F}"/>
              </a:ext>
            </a:extLst>
          </p:cNvPr>
          <p:cNvSpPr/>
          <p:nvPr/>
        </p:nvSpPr>
        <p:spPr>
          <a:xfrm>
            <a:off x="7020481" y="4481374"/>
            <a:ext cx="250166" cy="181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4A283A8A-F2D6-45DB-9179-FCF11F30A7D1}"/>
              </a:ext>
            </a:extLst>
          </p:cNvPr>
          <p:cNvSpPr>
            <a:spLocks noGrp="1"/>
          </p:cNvSpPr>
          <p:nvPr>
            <p:ph idx="1"/>
          </p:nvPr>
        </p:nvSpPr>
        <p:spPr>
          <a:xfrm>
            <a:off x="436740" y="1921883"/>
            <a:ext cx="4480317" cy="3718925"/>
          </a:xfrm>
        </p:spPr>
        <p:txBody>
          <a:bodyPr/>
          <a:lstStyle/>
          <a:p>
            <a:r>
              <a:rPr lang="en-US" dirty="0"/>
              <a:t>Now we have selected to view a specific thread (for us, a thread would be a single CPU core)</a:t>
            </a:r>
          </a:p>
          <a:p>
            <a:r>
              <a:rPr lang="en-US" dirty="0"/>
              <a:t>We can see that this single thread only spent 9.8 seconds running </a:t>
            </a:r>
            <a:r>
              <a:rPr lang="en-US" dirty="0" err="1"/>
              <a:t>calcNext</a:t>
            </a:r>
            <a:endParaRPr lang="en-US" dirty="0"/>
          </a:p>
          <a:p>
            <a:r>
              <a:rPr lang="en-US" dirty="0"/>
              <a:t>Each thread will take a similar amount of time and execute simultaneously, resulting in a faster run</a:t>
            </a:r>
          </a:p>
        </p:txBody>
      </p:sp>
    </p:spTree>
    <p:extLst>
      <p:ext uri="{BB962C8B-B14F-4D97-AF65-F5344CB8AC3E}">
        <p14:creationId xmlns:p14="http://schemas.microsoft.com/office/powerpoint/2010/main" val="184689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fade">
                                      <p:cBhvr>
                                        <p:cTn id="16" dur="500"/>
                                        <p:tgtEl>
                                          <p:spTgt spid="12">
                                            <p:txEl>
                                              <p:pRg st="1" end="1"/>
                                            </p:txEl>
                                          </p:spTgt>
                                        </p:tgtEl>
                                      </p:cBhvr>
                                    </p:animEffec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animEffect transition="in" filter="fade">
                                      <p:cBhvr>
                                        <p:cTn id="29"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Compiling sequential code</a:t>
            </a:r>
          </a:p>
        </p:txBody>
      </p:sp>
    </p:spTree>
    <p:extLst>
      <p:ext uri="{BB962C8B-B14F-4D97-AF65-F5344CB8AC3E}">
        <p14:creationId xmlns:p14="http://schemas.microsoft.com/office/powerpoint/2010/main" val="77816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F5CC-21A1-4A31-95A4-D19F9A9685D2}"/>
              </a:ext>
            </a:extLst>
          </p:cNvPr>
          <p:cNvSpPr>
            <a:spLocks noGrp="1"/>
          </p:cNvSpPr>
          <p:nvPr>
            <p:ph type="title"/>
          </p:nvPr>
        </p:nvSpPr>
        <p:spPr/>
        <p:txBody>
          <a:bodyPr/>
          <a:lstStyle/>
          <a:p>
            <a:r>
              <a:rPr lang="en-US" dirty="0"/>
              <a:t>Lab code</a:t>
            </a:r>
          </a:p>
        </p:txBody>
      </p:sp>
    </p:spTree>
    <p:extLst>
      <p:ext uri="{BB962C8B-B14F-4D97-AF65-F5344CB8AC3E}">
        <p14:creationId xmlns:p14="http://schemas.microsoft.com/office/powerpoint/2010/main" val="67879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AF9C056-26B7-4D68-B6B0-F90B0D2130E5}"/>
              </a:ext>
            </a:extLst>
          </p:cNvPr>
          <p:cNvSpPr/>
          <p:nvPr/>
        </p:nvSpPr>
        <p:spPr>
          <a:xfrm>
            <a:off x="6610301" y="2412618"/>
            <a:ext cx="3481047" cy="3481047"/>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8F8B4D-1E41-4898-A667-801DADE12CEC}"/>
              </a:ext>
            </a:extLst>
          </p:cNvPr>
          <p:cNvSpPr/>
          <p:nvPr/>
        </p:nvSpPr>
        <p:spPr>
          <a:xfrm>
            <a:off x="6610302" y="2412620"/>
            <a:ext cx="3481047" cy="99994"/>
          </a:xfrm>
          <a:prstGeom prst="rect">
            <a:avLst/>
          </a:prstGeom>
          <a:solidFill>
            <a:srgbClr val="FF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C7CAF-616B-4B9D-8A53-53AFE9380A1C}"/>
              </a:ext>
            </a:extLst>
          </p:cNvPr>
          <p:cNvSpPr>
            <a:spLocks noGrp="1"/>
          </p:cNvSpPr>
          <p:nvPr>
            <p:ph type="title"/>
          </p:nvPr>
        </p:nvSpPr>
        <p:spPr>
          <a:xfrm>
            <a:off x="476791" y="633526"/>
            <a:ext cx="6270850" cy="618631"/>
          </a:xfrm>
        </p:spPr>
        <p:txBody>
          <a:bodyPr/>
          <a:lstStyle/>
          <a:p>
            <a:r>
              <a:rPr lang="en-US" dirty="0"/>
              <a:t>Laplace heat transfer</a:t>
            </a:r>
          </a:p>
        </p:txBody>
      </p:sp>
      <p:sp>
        <p:nvSpPr>
          <p:cNvPr id="4" name="Text Placeholder 3">
            <a:extLst>
              <a:ext uri="{FF2B5EF4-FFF2-40B4-BE49-F238E27FC236}">
                <a16:creationId xmlns:a16="http://schemas.microsoft.com/office/drawing/2014/main" id="{ADA9E8DA-D20E-4660-9109-2E69C2411F83}"/>
              </a:ext>
            </a:extLst>
          </p:cNvPr>
          <p:cNvSpPr>
            <a:spLocks noGrp="1"/>
          </p:cNvSpPr>
          <p:nvPr>
            <p:ph type="body" sz="quarter" idx="10"/>
          </p:nvPr>
        </p:nvSpPr>
        <p:spPr/>
        <p:txBody>
          <a:bodyPr/>
          <a:lstStyle/>
          <a:p>
            <a:r>
              <a:rPr lang="en-US" dirty="0"/>
              <a:t>Introduction to lab code - visual</a:t>
            </a:r>
          </a:p>
        </p:txBody>
      </p:sp>
      <p:sp>
        <p:nvSpPr>
          <p:cNvPr id="5" name="Rectangle 4">
            <a:extLst>
              <a:ext uri="{FF2B5EF4-FFF2-40B4-BE49-F238E27FC236}">
                <a16:creationId xmlns:a16="http://schemas.microsoft.com/office/drawing/2014/main" id="{8BD1C1E6-EC4C-4BBF-BCDB-D006EC6DB54A}"/>
              </a:ext>
            </a:extLst>
          </p:cNvPr>
          <p:cNvSpPr/>
          <p:nvPr/>
        </p:nvSpPr>
        <p:spPr>
          <a:xfrm>
            <a:off x="6613308" y="2412618"/>
            <a:ext cx="3481047" cy="348104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B0042A8-2ADD-4FA0-810C-9B3C487AD003}"/>
              </a:ext>
            </a:extLst>
          </p:cNvPr>
          <p:cNvSpPr/>
          <p:nvPr/>
        </p:nvSpPr>
        <p:spPr>
          <a:xfrm>
            <a:off x="6610301" y="2412618"/>
            <a:ext cx="3481047" cy="3481047"/>
          </a:xfrm>
          <a:prstGeom prst="rect">
            <a:avLst/>
          </a:prstGeom>
          <a:gradFill>
            <a:gsLst>
              <a:gs pos="0">
                <a:srgbClr val="FF0000"/>
              </a:gs>
              <a:gs pos="100000">
                <a:srgbClr val="0C4E9B"/>
              </a:gs>
            </a:gsLst>
            <a:lin ang="540000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835057-CA62-49E9-9305-EFA32A438754}"/>
              </a:ext>
            </a:extLst>
          </p:cNvPr>
          <p:cNvSpPr/>
          <p:nvPr/>
        </p:nvSpPr>
        <p:spPr>
          <a:xfrm>
            <a:off x="6610302" y="1686255"/>
            <a:ext cx="3481047" cy="329513"/>
          </a:xfrm>
          <a:prstGeom prst="rect">
            <a:avLst/>
          </a:prstGeom>
          <a:gradFill flip="none" rotWithShape="1">
            <a:gsLst>
              <a:gs pos="0">
                <a:srgbClr val="FF0000"/>
              </a:gs>
              <a:gs pos="100000">
                <a:srgbClr val="0C4E9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B22CD1-8313-4D52-8351-6B6C0116909C}"/>
              </a:ext>
            </a:extLst>
          </p:cNvPr>
          <p:cNvSpPr txBox="1"/>
          <p:nvPr/>
        </p:nvSpPr>
        <p:spPr>
          <a:xfrm>
            <a:off x="6120349" y="1367164"/>
            <a:ext cx="106958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Very Hot</a:t>
            </a:r>
          </a:p>
        </p:txBody>
      </p:sp>
      <p:sp>
        <p:nvSpPr>
          <p:cNvPr id="48" name="TextBox 47">
            <a:extLst>
              <a:ext uri="{FF2B5EF4-FFF2-40B4-BE49-F238E27FC236}">
                <a16:creationId xmlns:a16="http://schemas.microsoft.com/office/drawing/2014/main" id="{72788925-1730-49C8-8285-CC959B2E4393}"/>
              </a:ext>
            </a:extLst>
          </p:cNvPr>
          <p:cNvSpPr txBox="1"/>
          <p:nvPr/>
        </p:nvSpPr>
        <p:spPr>
          <a:xfrm>
            <a:off x="9300654" y="1367164"/>
            <a:ext cx="142449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Room Temp</a:t>
            </a:r>
          </a:p>
        </p:txBody>
      </p:sp>
      <p:sp>
        <p:nvSpPr>
          <p:cNvPr id="49" name="TextBox 48">
            <a:extLst>
              <a:ext uri="{FF2B5EF4-FFF2-40B4-BE49-F238E27FC236}">
                <a16:creationId xmlns:a16="http://schemas.microsoft.com/office/drawing/2014/main" id="{4FF4E29F-B482-4126-B2C0-77AE66A50F27}"/>
              </a:ext>
            </a:extLst>
          </p:cNvPr>
          <p:cNvSpPr txBox="1"/>
          <p:nvPr/>
        </p:nvSpPr>
        <p:spPr>
          <a:xfrm>
            <a:off x="476791" y="2042502"/>
            <a:ext cx="3911556"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will observe a simple simulation of heat distributing across a metal plate.</a:t>
            </a:r>
          </a:p>
        </p:txBody>
      </p:sp>
      <p:sp>
        <p:nvSpPr>
          <p:cNvPr id="50" name="TextBox 49">
            <a:extLst>
              <a:ext uri="{FF2B5EF4-FFF2-40B4-BE49-F238E27FC236}">
                <a16:creationId xmlns:a16="http://schemas.microsoft.com/office/drawing/2014/main" id="{2FEA25CA-DBE0-4638-AFFC-21233C87116A}"/>
              </a:ext>
            </a:extLst>
          </p:cNvPr>
          <p:cNvSpPr txBox="1"/>
          <p:nvPr/>
        </p:nvSpPr>
        <p:spPr>
          <a:xfrm>
            <a:off x="476791" y="3275141"/>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will apply a consistent heat to the top of the plate.</a:t>
            </a:r>
          </a:p>
        </p:txBody>
      </p:sp>
      <p:sp>
        <p:nvSpPr>
          <p:cNvPr id="52" name="TextBox 51">
            <a:extLst>
              <a:ext uri="{FF2B5EF4-FFF2-40B4-BE49-F238E27FC236}">
                <a16:creationId xmlns:a16="http://schemas.microsoft.com/office/drawing/2014/main" id="{CF954DCC-DBF3-4233-B689-B2470657C771}"/>
              </a:ext>
            </a:extLst>
          </p:cNvPr>
          <p:cNvSpPr txBox="1"/>
          <p:nvPr/>
        </p:nvSpPr>
        <p:spPr>
          <a:xfrm>
            <a:off x="476791" y="4432557"/>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Then, we will simulate the heat distributing across the plate.</a:t>
            </a:r>
          </a:p>
        </p:txBody>
      </p:sp>
    </p:spTree>
    <p:extLst>
      <p:ext uri="{BB962C8B-B14F-4D97-AF65-F5344CB8AC3E}">
        <p14:creationId xmlns:p14="http://schemas.microsoft.com/office/powerpoint/2010/main" val="207639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up)">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P spid="49" grpId="0"/>
      <p:bldP spid="50" grpId="0"/>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7CAF-616B-4B9D-8A53-53AFE9380A1C}"/>
              </a:ext>
            </a:extLst>
          </p:cNvPr>
          <p:cNvSpPr>
            <a:spLocks noGrp="1"/>
          </p:cNvSpPr>
          <p:nvPr>
            <p:ph type="title"/>
          </p:nvPr>
        </p:nvSpPr>
        <p:spPr>
          <a:xfrm>
            <a:off x="476791" y="633526"/>
            <a:ext cx="6270850" cy="618631"/>
          </a:xfrm>
        </p:spPr>
        <p:txBody>
          <a:bodyPr/>
          <a:lstStyle/>
          <a:p>
            <a:r>
              <a:rPr lang="en-US" dirty="0"/>
              <a:t>Laplace heat transfer</a:t>
            </a:r>
          </a:p>
        </p:txBody>
      </p:sp>
      <p:sp>
        <p:nvSpPr>
          <p:cNvPr id="4" name="Text Placeholder 3">
            <a:extLst>
              <a:ext uri="{FF2B5EF4-FFF2-40B4-BE49-F238E27FC236}">
                <a16:creationId xmlns:a16="http://schemas.microsoft.com/office/drawing/2014/main" id="{ADA9E8DA-D20E-4660-9109-2E69C2411F83}"/>
              </a:ext>
            </a:extLst>
          </p:cNvPr>
          <p:cNvSpPr>
            <a:spLocks noGrp="1"/>
          </p:cNvSpPr>
          <p:nvPr>
            <p:ph type="body" sz="quarter" idx="10"/>
          </p:nvPr>
        </p:nvSpPr>
        <p:spPr/>
        <p:txBody>
          <a:bodyPr/>
          <a:lstStyle/>
          <a:p>
            <a:r>
              <a:rPr lang="en-US" dirty="0"/>
              <a:t>Introduction to lab code - technical</a:t>
            </a:r>
          </a:p>
        </p:txBody>
      </p:sp>
      <p:sp>
        <p:nvSpPr>
          <p:cNvPr id="28" name="Rectangle 27">
            <a:extLst>
              <a:ext uri="{FF2B5EF4-FFF2-40B4-BE49-F238E27FC236}">
                <a16:creationId xmlns:a16="http://schemas.microsoft.com/office/drawing/2014/main" id="{BB82348D-B58D-460C-AED0-7490BF95E20F}"/>
              </a:ext>
            </a:extLst>
          </p:cNvPr>
          <p:cNvSpPr/>
          <p:nvPr/>
        </p:nvSpPr>
        <p:spPr>
          <a:xfrm>
            <a:off x="4174390"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4" name="Rectangle 53">
            <a:extLst>
              <a:ext uri="{FF2B5EF4-FFF2-40B4-BE49-F238E27FC236}">
                <a16:creationId xmlns:a16="http://schemas.microsoft.com/office/drawing/2014/main" id="{1D791A15-7B55-4C70-9819-BC7393BB671A}"/>
              </a:ext>
            </a:extLst>
          </p:cNvPr>
          <p:cNvSpPr/>
          <p:nvPr/>
        </p:nvSpPr>
        <p:spPr>
          <a:xfrm>
            <a:off x="4752459"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5" name="Rectangle 54">
            <a:extLst>
              <a:ext uri="{FF2B5EF4-FFF2-40B4-BE49-F238E27FC236}">
                <a16:creationId xmlns:a16="http://schemas.microsoft.com/office/drawing/2014/main" id="{42561595-D22F-456F-864F-DD054C9084AF}"/>
              </a:ext>
            </a:extLst>
          </p:cNvPr>
          <p:cNvSpPr/>
          <p:nvPr/>
        </p:nvSpPr>
        <p:spPr>
          <a:xfrm>
            <a:off x="5330528"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6" name="Rectangle 55">
            <a:extLst>
              <a:ext uri="{FF2B5EF4-FFF2-40B4-BE49-F238E27FC236}">
                <a16:creationId xmlns:a16="http://schemas.microsoft.com/office/drawing/2014/main" id="{6ACA3FDB-5581-4DCC-AD28-6FCA3A282042}"/>
              </a:ext>
            </a:extLst>
          </p:cNvPr>
          <p:cNvSpPr/>
          <p:nvPr/>
        </p:nvSpPr>
        <p:spPr>
          <a:xfrm>
            <a:off x="5908597"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7" name="Rectangle 56">
            <a:extLst>
              <a:ext uri="{FF2B5EF4-FFF2-40B4-BE49-F238E27FC236}">
                <a16:creationId xmlns:a16="http://schemas.microsoft.com/office/drawing/2014/main" id="{1A4803BC-BED5-413A-B53D-A8456B8DEB3A}"/>
              </a:ext>
            </a:extLst>
          </p:cNvPr>
          <p:cNvSpPr/>
          <p:nvPr/>
        </p:nvSpPr>
        <p:spPr>
          <a:xfrm>
            <a:off x="4174390"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8" name="Rectangle 57">
            <a:extLst>
              <a:ext uri="{FF2B5EF4-FFF2-40B4-BE49-F238E27FC236}">
                <a16:creationId xmlns:a16="http://schemas.microsoft.com/office/drawing/2014/main" id="{A9BD90CE-2B5F-43AE-8708-BE3F6EB233ED}"/>
              </a:ext>
            </a:extLst>
          </p:cNvPr>
          <p:cNvSpPr/>
          <p:nvPr/>
        </p:nvSpPr>
        <p:spPr>
          <a:xfrm>
            <a:off x="4752459"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9" name="Rectangle 58">
            <a:extLst>
              <a:ext uri="{FF2B5EF4-FFF2-40B4-BE49-F238E27FC236}">
                <a16:creationId xmlns:a16="http://schemas.microsoft.com/office/drawing/2014/main" id="{0D9C5D2E-1498-42AE-B43F-9C2E000C129F}"/>
              </a:ext>
            </a:extLst>
          </p:cNvPr>
          <p:cNvSpPr/>
          <p:nvPr/>
        </p:nvSpPr>
        <p:spPr>
          <a:xfrm>
            <a:off x="5330528"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0" name="Rectangle 59">
            <a:extLst>
              <a:ext uri="{FF2B5EF4-FFF2-40B4-BE49-F238E27FC236}">
                <a16:creationId xmlns:a16="http://schemas.microsoft.com/office/drawing/2014/main" id="{C3DBAE54-8904-457D-BEEC-C9AD584FD01B}"/>
              </a:ext>
            </a:extLst>
          </p:cNvPr>
          <p:cNvSpPr/>
          <p:nvPr/>
        </p:nvSpPr>
        <p:spPr>
          <a:xfrm>
            <a:off x="5908597"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1" name="Rectangle 60">
            <a:extLst>
              <a:ext uri="{FF2B5EF4-FFF2-40B4-BE49-F238E27FC236}">
                <a16:creationId xmlns:a16="http://schemas.microsoft.com/office/drawing/2014/main" id="{1372AEB4-7D68-4C89-8088-FE0860A0994A}"/>
              </a:ext>
            </a:extLst>
          </p:cNvPr>
          <p:cNvSpPr/>
          <p:nvPr/>
        </p:nvSpPr>
        <p:spPr>
          <a:xfrm>
            <a:off x="4174390"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2" name="Rectangle 61">
            <a:extLst>
              <a:ext uri="{FF2B5EF4-FFF2-40B4-BE49-F238E27FC236}">
                <a16:creationId xmlns:a16="http://schemas.microsoft.com/office/drawing/2014/main" id="{D6DEABB5-654F-43CE-ACF9-EA702474C4B7}"/>
              </a:ext>
            </a:extLst>
          </p:cNvPr>
          <p:cNvSpPr/>
          <p:nvPr/>
        </p:nvSpPr>
        <p:spPr>
          <a:xfrm>
            <a:off x="4752459"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3" name="Rectangle 62">
            <a:extLst>
              <a:ext uri="{FF2B5EF4-FFF2-40B4-BE49-F238E27FC236}">
                <a16:creationId xmlns:a16="http://schemas.microsoft.com/office/drawing/2014/main" id="{79C10788-3394-4DEE-A681-08DE5324762D}"/>
              </a:ext>
            </a:extLst>
          </p:cNvPr>
          <p:cNvSpPr/>
          <p:nvPr/>
        </p:nvSpPr>
        <p:spPr>
          <a:xfrm>
            <a:off x="5330528"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4" name="Rectangle 63">
            <a:extLst>
              <a:ext uri="{FF2B5EF4-FFF2-40B4-BE49-F238E27FC236}">
                <a16:creationId xmlns:a16="http://schemas.microsoft.com/office/drawing/2014/main" id="{6FF977D3-62A2-42A5-8D85-A7CCA4AEEDA3}"/>
              </a:ext>
            </a:extLst>
          </p:cNvPr>
          <p:cNvSpPr/>
          <p:nvPr/>
        </p:nvSpPr>
        <p:spPr>
          <a:xfrm>
            <a:off x="5908597"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5" name="Rectangle 64">
            <a:extLst>
              <a:ext uri="{FF2B5EF4-FFF2-40B4-BE49-F238E27FC236}">
                <a16:creationId xmlns:a16="http://schemas.microsoft.com/office/drawing/2014/main" id="{8E626CBD-B5A3-4958-BD57-2C3E5269274D}"/>
              </a:ext>
            </a:extLst>
          </p:cNvPr>
          <p:cNvSpPr/>
          <p:nvPr/>
        </p:nvSpPr>
        <p:spPr>
          <a:xfrm>
            <a:off x="4174390"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6" name="Rectangle 65">
            <a:extLst>
              <a:ext uri="{FF2B5EF4-FFF2-40B4-BE49-F238E27FC236}">
                <a16:creationId xmlns:a16="http://schemas.microsoft.com/office/drawing/2014/main" id="{B8995C64-BED3-44C9-9F11-0F3FBFDF11AF}"/>
              </a:ext>
            </a:extLst>
          </p:cNvPr>
          <p:cNvSpPr/>
          <p:nvPr/>
        </p:nvSpPr>
        <p:spPr>
          <a:xfrm>
            <a:off x="4752459"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7" name="Rectangle 66">
            <a:extLst>
              <a:ext uri="{FF2B5EF4-FFF2-40B4-BE49-F238E27FC236}">
                <a16:creationId xmlns:a16="http://schemas.microsoft.com/office/drawing/2014/main" id="{58C4131F-367D-412D-9E93-0CC431933282}"/>
              </a:ext>
            </a:extLst>
          </p:cNvPr>
          <p:cNvSpPr/>
          <p:nvPr/>
        </p:nvSpPr>
        <p:spPr>
          <a:xfrm>
            <a:off x="5330528"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8" name="Rectangle 67">
            <a:extLst>
              <a:ext uri="{FF2B5EF4-FFF2-40B4-BE49-F238E27FC236}">
                <a16:creationId xmlns:a16="http://schemas.microsoft.com/office/drawing/2014/main" id="{1BABD3B0-A256-474A-91B8-753361C2839A}"/>
              </a:ext>
            </a:extLst>
          </p:cNvPr>
          <p:cNvSpPr/>
          <p:nvPr/>
        </p:nvSpPr>
        <p:spPr>
          <a:xfrm>
            <a:off x="5908597"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9" name="Rectangle 68">
            <a:extLst>
              <a:ext uri="{FF2B5EF4-FFF2-40B4-BE49-F238E27FC236}">
                <a16:creationId xmlns:a16="http://schemas.microsoft.com/office/drawing/2014/main" id="{47090B05-B6A0-46D5-80CD-B3B219FC9106}"/>
              </a:ext>
            </a:extLst>
          </p:cNvPr>
          <p:cNvSpPr/>
          <p:nvPr/>
        </p:nvSpPr>
        <p:spPr>
          <a:xfrm>
            <a:off x="8174890"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0" name="Rectangle 69">
            <a:extLst>
              <a:ext uri="{FF2B5EF4-FFF2-40B4-BE49-F238E27FC236}">
                <a16:creationId xmlns:a16="http://schemas.microsoft.com/office/drawing/2014/main" id="{67E6D09D-C385-474D-933F-610208A46EA6}"/>
              </a:ext>
            </a:extLst>
          </p:cNvPr>
          <p:cNvSpPr/>
          <p:nvPr/>
        </p:nvSpPr>
        <p:spPr>
          <a:xfrm>
            <a:off x="8752959"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1" name="Rectangle 70">
            <a:extLst>
              <a:ext uri="{FF2B5EF4-FFF2-40B4-BE49-F238E27FC236}">
                <a16:creationId xmlns:a16="http://schemas.microsoft.com/office/drawing/2014/main" id="{85F8C33B-8B80-4F01-B7CE-3B403ADC1A6C}"/>
              </a:ext>
            </a:extLst>
          </p:cNvPr>
          <p:cNvSpPr/>
          <p:nvPr/>
        </p:nvSpPr>
        <p:spPr>
          <a:xfrm>
            <a:off x="9331028"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2" name="Rectangle 71">
            <a:extLst>
              <a:ext uri="{FF2B5EF4-FFF2-40B4-BE49-F238E27FC236}">
                <a16:creationId xmlns:a16="http://schemas.microsoft.com/office/drawing/2014/main" id="{D1871FAD-8729-4D6F-B1A2-4A1A193E85DC}"/>
              </a:ext>
            </a:extLst>
          </p:cNvPr>
          <p:cNvSpPr/>
          <p:nvPr/>
        </p:nvSpPr>
        <p:spPr>
          <a:xfrm>
            <a:off x="9909097"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3" name="Rectangle 72">
            <a:extLst>
              <a:ext uri="{FF2B5EF4-FFF2-40B4-BE49-F238E27FC236}">
                <a16:creationId xmlns:a16="http://schemas.microsoft.com/office/drawing/2014/main" id="{9B9A2C8B-432B-444A-82BE-9288B263ED8D}"/>
              </a:ext>
            </a:extLst>
          </p:cNvPr>
          <p:cNvSpPr/>
          <p:nvPr/>
        </p:nvSpPr>
        <p:spPr>
          <a:xfrm>
            <a:off x="8174890"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4" name="Rectangle 73">
            <a:extLst>
              <a:ext uri="{FF2B5EF4-FFF2-40B4-BE49-F238E27FC236}">
                <a16:creationId xmlns:a16="http://schemas.microsoft.com/office/drawing/2014/main" id="{33A23845-E226-4F19-98E8-624042A8522F}"/>
              </a:ext>
            </a:extLst>
          </p:cNvPr>
          <p:cNvSpPr/>
          <p:nvPr/>
        </p:nvSpPr>
        <p:spPr>
          <a:xfrm>
            <a:off x="8752959"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5" name="Rectangle 74">
            <a:extLst>
              <a:ext uri="{FF2B5EF4-FFF2-40B4-BE49-F238E27FC236}">
                <a16:creationId xmlns:a16="http://schemas.microsoft.com/office/drawing/2014/main" id="{F5B67D66-6991-4974-814D-59D476529C20}"/>
              </a:ext>
            </a:extLst>
          </p:cNvPr>
          <p:cNvSpPr/>
          <p:nvPr/>
        </p:nvSpPr>
        <p:spPr>
          <a:xfrm>
            <a:off x="9331028"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6" name="Rectangle 75">
            <a:extLst>
              <a:ext uri="{FF2B5EF4-FFF2-40B4-BE49-F238E27FC236}">
                <a16:creationId xmlns:a16="http://schemas.microsoft.com/office/drawing/2014/main" id="{F176A2B4-B9F9-4B94-A9F3-A8B9CDD927CD}"/>
              </a:ext>
            </a:extLst>
          </p:cNvPr>
          <p:cNvSpPr/>
          <p:nvPr/>
        </p:nvSpPr>
        <p:spPr>
          <a:xfrm>
            <a:off x="9909097" y="345559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7" name="Rectangle 76">
            <a:extLst>
              <a:ext uri="{FF2B5EF4-FFF2-40B4-BE49-F238E27FC236}">
                <a16:creationId xmlns:a16="http://schemas.microsoft.com/office/drawing/2014/main" id="{2D02C7FF-F898-4BF9-9CB2-754FE89FF675}"/>
              </a:ext>
            </a:extLst>
          </p:cNvPr>
          <p:cNvSpPr/>
          <p:nvPr/>
        </p:nvSpPr>
        <p:spPr>
          <a:xfrm>
            <a:off x="8174890"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8" name="Rectangle 77">
            <a:extLst>
              <a:ext uri="{FF2B5EF4-FFF2-40B4-BE49-F238E27FC236}">
                <a16:creationId xmlns:a16="http://schemas.microsoft.com/office/drawing/2014/main" id="{87DD196E-8A76-4C1E-906E-E38A323429CF}"/>
              </a:ext>
            </a:extLst>
          </p:cNvPr>
          <p:cNvSpPr/>
          <p:nvPr/>
        </p:nvSpPr>
        <p:spPr>
          <a:xfrm>
            <a:off x="8752959"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9" name="Rectangle 78">
            <a:extLst>
              <a:ext uri="{FF2B5EF4-FFF2-40B4-BE49-F238E27FC236}">
                <a16:creationId xmlns:a16="http://schemas.microsoft.com/office/drawing/2014/main" id="{04714179-41BF-481D-9C4D-E92A47DD2F68}"/>
              </a:ext>
            </a:extLst>
          </p:cNvPr>
          <p:cNvSpPr/>
          <p:nvPr/>
        </p:nvSpPr>
        <p:spPr>
          <a:xfrm>
            <a:off x="9331028"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0" name="Rectangle 79">
            <a:extLst>
              <a:ext uri="{FF2B5EF4-FFF2-40B4-BE49-F238E27FC236}">
                <a16:creationId xmlns:a16="http://schemas.microsoft.com/office/drawing/2014/main" id="{3F93AEFD-10D9-4F3A-98A7-B6FF78D6E385}"/>
              </a:ext>
            </a:extLst>
          </p:cNvPr>
          <p:cNvSpPr/>
          <p:nvPr/>
        </p:nvSpPr>
        <p:spPr>
          <a:xfrm>
            <a:off x="9909097" y="4033662"/>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1" name="Rectangle 80">
            <a:extLst>
              <a:ext uri="{FF2B5EF4-FFF2-40B4-BE49-F238E27FC236}">
                <a16:creationId xmlns:a16="http://schemas.microsoft.com/office/drawing/2014/main" id="{EB45C91E-A2A7-41A0-A8D8-D2B613DEA3E2}"/>
              </a:ext>
            </a:extLst>
          </p:cNvPr>
          <p:cNvSpPr/>
          <p:nvPr/>
        </p:nvSpPr>
        <p:spPr>
          <a:xfrm>
            <a:off x="8174890"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2" name="Rectangle 81">
            <a:extLst>
              <a:ext uri="{FF2B5EF4-FFF2-40B4-BE49-F238E27FC236}">
                <a16:creationId xmlns:a16="http://schemas.microsoft.com/office/drawing/2014/main" id="{BD33B4F2-63E9-4DAB-BDA7-B810DE6BFE37}"/>
              </a:ext>
            </a:extLst>
          </p:cNvPr>
          <p:cNvSpPr/>
          <p:nvPr/>
        </p:nvSpPr>
        <p:spPr>
          <a:xfrm>
            <a:off x="8752959"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3" name="Rectangle 82">
            <a:extLst>
              <a:ext uri="{FF2B5EF4-FFF2-40B4-BE49-F238E27FC236}">
                <a16:creationId xmlns:a16="http://schemas.microsoft.com/office/drawing/2014/main" id="{FF8CF6C0-2BF8-4A48-A0C6-893F020051FA}"/>
              </a:ext>
            </a:extLst>
          </p:cNvPr>
          <p:cNvSpPr/>
          <p:nvPr/>
        </p:nvSpPr>
        <p:spPr>
          <a:xfrm>
            <a:off x="9331028"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4" name="Rectangle 83">
            <a:extLst>
              <a:ext uri="{FF2B5EF4-FFF2-40B4-BE49-F238E27FC236}">
                <a16:creationId xmlns:a16="http://schemas.microsoft.com/office/drawing/2014/main" id="{595AE602-C037-4FC6-8E5D-C6229D2B342B}"/>
              </a:ext>
            </a:extLst>
          </p:cNvPr>
          <p:cNvSpPr/>
          <p:nvPr/>
        </p:nvSpPr>
        <p:spPr>
          <a:xfrm>
            <a:off x="9909097" y="461173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3" name="TextBox 2">
            <a:extLst>
              <a:ext uri="{FF2B5EF4-FFF2-40B4-BE49-F238E27FC236}">
                <a16:creationId xmlns:a16="http://schemas.microsoft.com/office/drawing/2014/main" id="{D9B40D95-7033-49F7-B628-62F475A330C5}"/>
              </a:ext>
            </a:extLst>
          </p:cNvPr>
          <p:cNvSpPr txBox="1"/>
          <p:nvPr/>
        </p:nvSpPr>
        <p:spPr>
          <a:xfrm>
            <a:off x="4138495" y="2507981"/>
            <a:ext cx="31130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a:t>
            </a:r>
          </a:p>
        </p:txBody>
      </p:sp>
      <p:sp>
        <p:nvSpPr>
          <p:cNvPr id="38" name="TextBox 37">
            <a:extLst>
              <a:ext uri="{FF2B5EF4-FFF2-40B4-BE49-F238E27FC236}">
                <a16:creationId xmlns:a16="http://schemas.microsoft.com/office/drawing/2014/main" id="{CB0B7376-D0AD-48CF-9D66-A3A8DA8B30E6}"/>
              </a:ext>
            </a:extLst>
          </p:cNvPr>
          <p:cNvSpPr txBox="1"/>
          <p:nvPr/>
        </p:nvSpPr>
        <p:spPr>
          <a:xfrm>
            <a:off x="8061744" y="2510810"/>
            <a:ext cx="6912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Anew</a:t>
            </a:r>
          </a:p>
        </p:txBody>
      </p:sp>
      <p:sp>
        <p:nvSpPr>
          <p:cNvPr id="51" name="Rectangle 50">
            <a:extLst>
              <a:ext uri="{FF2B5EF4-FFF2-40B4-BE49-F238E27FC236}">
                <a16:creationId xmlns:a16="http://schemas.microsoft.com/office/drawing/2014/main" id="{4B93A63D-2344-418F-9173-D4390E8B3780}"/>
              </a:ext>
            </a:extLst>
          </p:cNvPr>
          <p:cNvSpPr/>
          <p:nvPr/>
        </p:nvSpPr>
        <p:spPr>
          <a:xfrm>
            <a:off x="4174390" y="287752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4D88D8EC-2E4C-4661-BF35-E5C19E3AFF3E}"/>
              </a:ext>
            </a:extLst>
          </p:cNvPr>
          <p:cNvSpPr txBox="1"/>
          <p:nvPr/>
        </p:nvSpPr>
        <p:spPr>
          <a:xfrm>
            <a:off x="137930" y="2249940"/>
            <a:ext cx="391155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lab simulates a very basic </a:t>
            </a:r>
            <a:br>
              <a:rPr lang="en-US" dirty="0">
                <a:solidFill>
                  <a:schemeClr val="bg1"/>
                </a:solidFill>
              </a:rPr>
            </a:br>
            <a:r>
              <a:rPr lang="en-US" dirty="0">
                <a:solidFill>
                  <a:schemeClr val="bg1"/>
                </a:solidFill>
              </a:rPr>
              <a:t>2-dimensional heat transfer problem. </a:t>
            </a:r>
            <a:br>
              <a:rPr lang="en-US" dirty="0">
                <a:solidFill>
                  <a:schemeClr val="bg1"/>
                </a:solidFill>
              </a:rPr>
            </a:br>
            <a:r>
              <a:rPr lang="en-US" dirty="0">
                <a:solidFill>
                  <a:schemeClr val="bg1"/>
                </a:solidFill>
              </a:rPr>
              <a:t>We have two 2-dimensional arrays,</a:t>
            </a:r>
            <a:br>
              <a:rPr lang="en-US" dirty="0">
                <a:solidFill>
                  <a:schemeClr val="bg1"/>
                </a:solidFill>
              </a:rPr>
            </a:br>
            <a:r>
              <a:rPr lang="en-US" b="1" dirty="0">
                <a:solidFill>
                  <a:schemeClr val="bg1"/>
                </a:solidFill>
              </a:rPr>
              <a:t>A</a:t>
            </a:r>
            <a:r>
              <a:rPr lang="en-US" dirty="0">
                <a:solidFill>
                  <a:schemeClr val="bg1"/>
                </a:solidFill>
              </a:rPr>
              <a:t> and </a:t>
            </a:r>
            <a:r>
              <a:rPr lang="en-US" b="1" dirty="0">
                <a:solidFill>
                  <a:schemeClr val="bg1"/>
                </a:solidFill>
              </a:rPr>
              <a:t>Anew</a:t>
            </a:r>
            <a:r>
              <a:rPr lang="en-US" dirty="0">
                <a:solidFill>
                  <a:schemeClr val="bg1"/>
                </a:solidFill>
              </a:rPr>
              <a:t>.</a:t>
            </a:r>
          </a:p>
        </p:txBody>
      </p:sp>
      <p:sp>
        <p:nvSpPr>
          <p:cNvPr id="90" name="TextBox 89">
            <a:extLst>
              <a:ext uri="{FF2B5EF4-FFF2-40B4-BE49-F238E27FC236}">
                <a16:creationId xmlns:a16="http://schemas.microsoft.com/office/drawing/2014/main" id="{72FD0E8C-73C2-4356-8EAF-0C2940E1087E}"/>
              </a:ext>
            </a:extLst>
          </p:cNvPr>
          <p:cNvSpPr txBox="1"/>
          <p:nvPr/>
        </p:nvSpPr>
        <p:spPr>
          <a:xfrm>
            <a:off x="137930" y="3436208"/>
            <a:ext cx="391155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arrays represent a 2-dimensional, metal plate. Each element in the array is a </a:t>
            </a:r>
            <a:r>
              <a:rPr lang="en-US" b="1" dirty="0">
                <a:solidFill>
                  <a:schemeClr val="bg1"/>
                </a:solidFill>
              </a:rPr>
              <a:t>double</a:t>
            </a:r>
            <a:r>
              <a:rPr lang="en-US" dirty="0">
                <a:solidFill>
                  <a:schemeClr val="bg1"/>
                </a:solidFill>
              </a:rPr>
              <a:t> value that represents temperature.</a:t>
            </a:r>
          </a:p>
        </p:txBody>
      </p:sp>
      <p:sp>
        <p:nvSpPr>
          <p:cNvPr id="91" name="TextBox 90">
            <a:extLst>
              <a:ext uri="{FF2B5EF4-FFF2-40B4-BE49-F238E27FC236}">
                <a16:creationId xmlns:a16="http://schemas.microsoft.com/office/drawing/2014/main" id="{CDB837E9-04A7-49C2-BD59-8F8786C81F6A}"/>
              </a:ext>
            </a:extLst>
          </p:cNvPr>
          <p:cNvSpPr txBox="1"/>
          <p:nvPr/>
        </p:nvSpPr>
        <p:spPr>
          <a:xfrm>
            <a:off x="137930" y="4686866"/>
            <a:ext cx="391155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will simulate the distribution of heat until a </a:t>
            </a:r>
            <a:r>
              <a:rPr lang="en-US" b="1" dirty="0">
                <a:solidFill>
                  <a:schemeClr val="bg1"/>
                </a:solidFill>
              </a:rPr>
              <a:t>minimum change value </a:t>
            </a:r>
            <a:r>
              <a:rPr lang="en-US" dirty="0">
                <a:solidFill>
                  <a:schemeClr val="bg1"/>
                </a:solidFill>
              </a:rPr>
              <a:t>is achieved, or until we exceed a </a:t>
            </a:r>
            <a:r>
              <a:rPr lang="en-US" b="1" dirty="0">
                <a:solidFill>
                  <a:schemeClr val="bg1"/>
                </a:solidFill>
              </a:rPr>
              <a:t>maximum number of iterations.</a:t>
            </a:r>
          </a:p>
        </p:txBody>
      </p:sp>
    </p:spTree>
    <p:extLst>
      <p:ext uri="{BB962C8B-B14F-4D97-AF65-F5344CB8AC3E}">
        <p14:creationId xmlns:p14="http://schemas.microsoft.com/office/powerpoint/2010/main" val="131374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500"/>
                            </p:stCondLst>
                            <p:childTnLst>
                              <p:par>
                                <p:cTn id="24" presetID="10" presetClass="exit" presetSubtype="0" fill="hold" grpId="1" nodeType="afterEffect">
                                  <p:stCondLst>
                                    <p:cond delay="0"/>
                                  </p:stCondLst>
                                  <p:childTnLst>
                                    <p:animEffect transition="out" filter="fade">
                                      <p:cBhvr>
                                        <p:cTn id="25" dur="500"/>
                                        <p:tgtEl>
                                          <p:spTgt spid="90"/>
                                        </p:tgtEl>
                                      </p:cBhvr>
                                    </p:animEffect>
                                    <p:set>
                                      <p:cBhvr>
                                        <p:cTn id="26" dur="1" fill="hold">
                                          <p:stCondLst>
                                            <p:cond delay="499"/>
                                          </p:stCondLst>
                                        </p:cTn>
                                        <p:tgtEl>
                                          <p:spTgt spid="90"/>
                                        </p:tgtEl>
                                        <p:attrNameLst>
                                          <p:attrName>style.visibility</p:attrName>
                                        </p:attrNameLst>
                                      </p:cBhvr>
                                      <p:to>
                                        <p:strVal val="hidden"/>
                                      </p:to>
                                    </p:set>
                                  </p:childTnLst>
                                </p:cTn>
                              </p:par>
                            </p:childTnLst>
                          </p:cTn>
                        </p:par>
                        <p:par>
                          <p:cTn id="27" fill="hold">
                            <p:stCondLst>
                              <p:cond delay="1000"/>
                            </p:stCondLst>
                            <p:childTnLst>
                              <p:par>
                                <p:cTn id="28" presetID="10" presetClass="exit" presetSubtype="0" fill="hold" grpId="1" nodeType="afterEffect">
                                  <p:stCondLst>
                                    <p:cond delay="0"/>
                                  </p:stCondLst>
                                  <p:childTnLst>
                                    <p:animEffect transition="out" filter="fade">
                                      <p:cBhvr>
                                        <p:cTn id="29" dur="500"/>
                                        <p:tgtEl>
                                          <p:spTgt spid="91"/>
                                        </p:tgtEl>
                                      </p:cBhvr>
                                    </p:animEffect>
                                    <p:set>
                                      <p:cBhvr>
                                        <p:cTn id="30" dur="1" fill="hold">
                                          <p:stCondLst>
                                            <p:cond delay="4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0" grpId="0"/>
      <p:bldP spid="90" grpId="1"/>
      <p:bldP spid="91" grpId="0"/>
      <p:bldP spid="9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a:extLst>
              <a:ext uri="{FF2B5EF4-FFF2-40B4-BE49-F238E27FC236}">
                <a16:creationId xmlns:a16="http://schemas.microsoft.com/office/drawing/2014/main" id="{56A0DBFC-9C21-420C-8CEE-A55818BBFC62}"/>
              </a:ext>
            </a:extLst>
          </p:cNvPr>
          <p:cNvSpPr txBox="1"/>
          <p:nvPr/>
        </p:nvSpPr>
        <p:spPr>
          <a:xfrm>
            <a:off x="154958" y="4054002"/>
            <a:ext cx="3911556"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will take the average of the neighboring cells, and record it in </a:t>
            </a:r>
            <a:r>
              <a:rPr lang="en-US" b="1" dirty="0">
                <a:solidFill>
                  <a:schemeClr val="bg1"/>
                </a:solidFill>
              </a:rPr>
              <a:t>Anew.</a:t>
            </a:r>
          </a:p>
        </p:txBody>
      </p:sp>
      <p:sp>
        <p:nvSpPr>
          <p:cNvPr id="125" name="Rectangle 124">
            <a:extLst>
              <a:ext uri="{FF2B5EF4-FFF2-40B4-BE49-F238E27FC236}">
                <a16:creationId xmlns:a16="http://schemas.microsoft.com/office/drawing/2014/main" id="{52605C73-8A36-4626-8B95-EAB692B08E4B}"/>
              </a:ext>
            </a:extLst>
          </p:cNvPr>
          <p:cNvSpPr/>
          <p:nvPr/>
        </p:nvSpPr>
        <p:spPr>
          <a:xfrm>
            <a:off x="9329010" y="4040921"/>
            <a:ext cx="578069" cy="5780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5D6600A-9524-4F0D-9984-17158BE2128C}"/>
              </a:ext>
            </a:extLst>
          </p:cNvPr>
          <p:cNvSpPr/>
          <p:nvPr/>
        </p:nvSpPr>
        <p:spPr>
          <a:xfrm>
            <a:off x="8752955" y="4043418"/>
            <a:ext cx="578069" cy="5780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ACC34E1-5AB7-4E24-A3A1-4D3FA975DDCD}"/>
              </a:ext>
            </a:extLst>
          </p:cNvPr>
          <p:cNvSpPr/>
          <p:nvPr/>
        </p:nvSpPr>
        <p:spPr>
          <a:xfrm>
            <a:off x="9333984" y="3455594"/>
            <a:ext cx="578069" cy="5780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1F48F83-C168-4CC6-BFA4-EBE1193C7397}"/>
              </a:ext>
            </a:extLst>
          </p:cNvPr>
          <p:cNvSpPr/>
          <p:nvPr/>
        </p:nvSpPr>
        <p:spPr>
          <a:xfrm>
            <a:off x="8752959" y="3455594"/>
            <a:ext cx="578069" cy="57806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C7CAF-616B-4B9D-8A53-53AFE9380A1C}"/>
              </a:ext>
            </a:extLst>
          </p:cNvPr>
          <p:cNvSpPr>
            <a:spLocks noGrp="1"/>
          </p:cNvSpPr>
          <p:nvPr>
            <p:ph type="title"/>
          </p:nvPr>
        </p:nvSpPr>
        <p:spPr>
          <a:xfrm>
            <a:off x="476791" y="633526"/>
            <a:ext cx="6270850" cy="618631"/>
          </a:xfrm>
        </p:spPr>
        <p:txBody>
          <a:bodyPr/>
          <a:lstStyle/>
          <a:p>
            <a:r>
              <a:rPr lang="en-US" dirty="0"/>
              <a:t>Laplace heat transfer</a:t>
            </a:r>
          </a:p>
        </p:txBody>
      </p:sp>
      <p:sp>
        <p:nvSpPr>
          <p:cNvPr id="4" name="Text Placeholder 3">
            <a:extLst>
              <a:ext uri="{FF2B5EF4-FFF2-40B4-BE49-F238E27FC236}">
                <a16:creationId xmlns:a16="http://schemas.microsoft.com/office/drawing/2014/main" id="{ADA9E8DA-D20E-4660-9109-2E69C2411F83}"/>
              </a:ext>
            </a:extLst>
          </p:cNvPr>
          <p:cNvSpPr>
            <a:spLocks noGrp="1"/>
          </p:cNvSpPr>
          <p:nvPr>
            <p:ph type="body" sz="quarter" idx="10"/>
          </p:nvPr>
        </p:nvSpPr>
        <p:spPr/>
        <p:txBody>
          <a:bodyPr/>
          <a:lstStyle/>
          <a:p>
            <a:r>
              <a:rPr lang="en-US" dirty="0"/>
              <a:t>Introduction to lab code - technical</a:t>
            </a:r>
          </a:p>
        </p:txBody>
      </p:sp>
      <p:sp>
        <p:nvSpPr>
          <p:cNvPr id="28" name="Rectangle 27">
            <a:extLst>
              <a:ext uri="{FF2B5EF4-FFF2-40B4-BE49-F238E27FC236}">
                <a16:creationId xmlns:a16="http://schemas.microsoft.com/office/drawing/2014/main" id="{BB82348D-B58D-460C-AED0-7490BF95E20F}"/>
              </a:ext>
            </a:extLst>
          </p:cNvPr>
          <p:cNvSpPr/>
          <p:nvPr/>
        </p:nvSpPr>
        <p:spPr>
          <a:xfrm>
            <a:off x="41743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4" name="Rectangle 53">
            <a:extLst>
              <a:ext uri="{FF2B5EF4-FFF2-40B4-BE49-F238E27FC236}">
                <a16:creationId xmlns:a16="http://schemas.microsoft.com/office/drawing/2014/main" id="{1D791A15-7B55-4C70-9819-BC7393BB671A}"/>
              </a:ext>
            </a:extLst>
          </p:cNvPr>
          <p:cNvSpPr/>
          <p:nvPr/>
        </p:nvSpPr>
        <p:spPr>
          <a:xfrm>
            <a:off x="47524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5" name="Rectangle 54">
            <a:extLst>
              <a:ext uri="{FF2B5EF4-FFF2-40B4-BE49-F238E27FC236}">
                <a16:creationId xmlns:a16="http://schemas.microsoft.com/office/drawing/2014/main" id="{42561595-D22F-456F-864F-DD054C9084AF}"/>
              </a:ext>
            </a:extLst>
          </p:cNvPr>
          <p:cNvSpPr/>
          <p:nvPr/>
        </p:nvSpPr>
        <p:spPr>
          <a:xfrm>
            <a:off x="53305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6" name="Rectangle 55">
            <a:extLst>
              <a:ext uri="{FF2B5EF4-FFF2-40B4-BE49-F238E27FC236}">
                <a16:creationId xmlns:a16="http://schemas.microsoft.com/office/drawing/2014/main" id="{6ACA3FDB-5581-4DCC-AD28-6FCA3A282042}"/>
              </a:ext>
            </a:extLst>
          </p:cNvPr>
          <p:cNvSpPr/>
          <p:nvPr/>
        </p:nvSpPr>
        <p:spPr>
          <a:xfrm>
            <a:off x="59085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7" name="Rectangle 56">
            <a:extLst>
              <a:ext uri="{FF2B5EF4-FFF2-40B4-BE49-F238E27FC236}">
                <a16:creationId xmlns:a16="http://schemas.microsoft.com/office/drawing/2014/main" id="{1A4803BC-BED5-413A-B53D-A8456B8DEB3A}"/>
              </a:ext>
            </a:extLst>
          </p:cNvPr>
          <p:cNvSpPr/>
          <p:nvPr/>
        </p:nvSpPr>
        <p:spPr>
          <a:xfrm>
            <a:off x="4174390"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8" name="Rectangle 57">
            <a:extLst>
              <a:ext uri="{FF2B5EF4-FFF2-40B4-BE49-F238E27FC236}">
                <a16:creationId xmlns:a16="http://schemas.microsoft.com/office/drawing/2014/main" id="{A9BD90CE-2B5F-43AE-8708-BE3F6EB233ED}"/>
              </a:ext>
            </a:extLst>
          </p:cNvPr>
          <p:cNvSpPr/>
          <p:nvPr/>
        </p:nvSpPr>
        <p:spPr>
          <a:xfrm>
            <a:off x="4752459"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9" name="Rectangle 58">
            <a:extLst>
              <a:ext uri="{FF2B5EF4-FFF2-40B4-BE49-F238E27FC236}">
                <a16:creationId xmlns:a16="http://schemas.microsoft.com/office/drawing/2014/main" id="{0D9C5D2E-1498-42AE-B43F-9C2E000C129F}"/>
              </a:ext>
            </a:extLst>
          </p:cNvPr>
          <p:cNvSpPr/>
          <p:nvPr/>
        </p:nvSpPr>
        <p:spPr>
          <a:xfrm>
            <a:off x="5330528"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0" name="Rectangle 59">
            <a:extLst>
              <a:ext uri="{FF2B5EF4-FFF2-40B4-BE49-F238E27FC236}">
                <a16:creationId xmlns:a16="http://schemas.microsoft.com/office/drawing/2014/main" id="{C3DBAE54-8904-457D-BEEC-C9AD584FD01B}"/>
              </a:ext>
            </a:extLst>
          </p:cNvPr>
          <p:cNvSpPr/>
          <p:nvPr/>
        </p:nvSpPr>
        <p:spPr>
          <a:xfrm>
            <a:off x="5908597"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1" name="Rectangle 60">
            <a:extLst>
              <a:ext uri="{FF2B5EF4-FFF2-40B4-BE49-F238E27FC236}">
                <a16:creationId xmlns:a16="http://schemas.microsoft.com/office/drawing/2014/main" id="{1372AEB4-7D68-4C89-8088-FE0860A0994A}"/>
              </a:ext>
            </a:extLst>
          </p:cNvPr>
          <p:cNvSpPr/>
          <p:nvPr/>
        </p:nvSpPr>
        <p:spPr>
          <a:xfrm>
            <a:off x="4174390"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2" name="Rectangle 61">
            <a:extLst>
              <a:ext uri="{FF2B5EF4-FFF2-40B4-BE49-F238E27FC236}">
                <a16:creationId xmlns:a16="http://schemas.microsoft.com/office/drawing/2014/main" id="{D6DEABB5-654F-43CE-ACF9-EA702474C4B7}"/>
              </a:ext>
            </a:extLst>
          </p:cNvPr>
          <p:cNvSpPr/>
          <p:nvPr/>
        </p:nvSpPr>
        <p:spPr>
          <a:xfrm>
            <a:off x="4752459"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3" name="Rectangle 62">
            <a:extLst>
              <a:ext uri="{FF2B5EF4-FFF2-40B4-BE49-F238E27FC236}">
                <a16:creationId xmlns:a16="http://schemas.microsoft.com/office/drawing/2014/main" id="{79C10788-3394-4DEE-A681-08DE5324762D}"/>
              </a:ext>
            </a:extLst>
          </p:cNvPr>
          <p:cNvSpPr/>
          <p:nvPr/>
        </p:nvSpPr>
        <p:spPr>
          <a:xfrm>
            <a:off x="5330528"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4" name="Rectangle 63">
            <a:extLst>
              <a:ext uri="{FF2B5EF4-FFF2-40B4-BE49-F238E27FC236}">
                <a16:creationId xmlns:a16="http://schemas.microsoft.com/office/drawing/2014/main" id="{6FF977D3-62A2-42A5-8D85-A7CCA4AEEDA3}"/>
              </a:ext>
            </a:extLst>
          </p:cNvPr>
          <p:cNvSpPr/>
          <p:nvPr/>
        </p:nvSpPr>
        <p:spPr>
          <a:xfrm>
            <a:off x="5908597"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5" name="Rectangle 64">
            <a:extLst>
              <a:ext uri="{FF2B5EF4-FFF2-40B4-BE49-F238E27FC236}">
                <a16:creationId xmlns:a16="http://schemas.microsoft.com/office/drawing/2014/main" id="{8E626CBD-B5A3-4958-BD57-2C3E5269274D}"/>
              </a:ext>
            </a:extLst>
          </p:cNvPr>
          <p:cNvSpPr/>
          <p:nvPr/>
        </p:nvSpPr>
        <p:spPr>
          <a:xfrm>
            <a:off x="4174390"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6" name="Rectangle 65">
            <a:extLst>
              <a:ext uri="{FF2B5EF4-FFF2-40B4-BE49-F238E27FC236}">
                <a16:creationId xmlns:a16="http://schemas.microsoft.com/office/drawing/2014/main" id="{B8995C64-BED3-44C9-9F11-0F3FBFDF11AF}"/>
              </a:ext>
            </a:extLst>
          </p:cNvPr>
          <p:cNvSpPr/>
          <p:nvPr/>
        </p:nvSpPr>
        <p:spPr>
          <a:xfrm>
            <a:off x="4752459"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7" name="Rectangle 66">
            <a:extLst>
              <a:ext uri="{FF2B5EF4-FFF2-40B4-BE49-F238E27FC236}">
                <a16:creationId xmlns:a16="http://schemas.microsoft.com/office/drawing/2014/main" id="{58C4131F-367D-412D-9E93-0CC431933282}"/>
              </a:ext>
            </a:extLst>
          </p:cNvPr>
          <p:cNvSpPr/>
          <p:nvPr/>
        </p:nvSpPr>
        <p:spPr>
          <a:xfrm>
            <a:off x="5330528"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8" name="Rectangle 67">
            <a:extLst>
              <a:ext uri="{FF2B5EF4-FFF2-40B4-BE49-F238E27FC236}">
                <a16:creationId xmlns:a16="http://schemas.microsoft.com/office/drawing/2014/main" id="{1BABD3B0-A256-474A-91B8-753361C2839A}"/>
              </a:ext>
            </a:extLst>
          </p:cNvPr>
          <p:cNvSpPr/>
          <p:nvPr/>
        </p:nvSpPr>
        <p:spPr>
          <a:xfrm>
            <a:off x="5908597"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9" name="Rectangle 68">
            <a:extLst>
              <a:ext uri="{FF2B5EF4-FFF2-40B4-BE49-F238E27FC236}">
                <a16:creationId xmlns:a16="http://schemas.microsoft.com/office/drawing/2014/main" id="{47090B05-B6A0-46D5-80CD-B3B219FC9106}"/>
              </a:ext>
            </a:extLst>
          </p:cNvPr>
          <p:cNvSpPr/>
          <p:nvPr/>
        </p:nvSpPr>
        <p:spPr>
          <a:xfrm>
            <a:off x="81748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0" name="Rectangle 69">
            <a:extLst>
              <a:ext uri="{FF2B5EF4-FFF2-40B4-BE49-F238E27FC236}">
                <a16:creationId xmlns:a16="http://schemas.microsoft.com/office/drawing/2014/main" id="{67E6D09D-C385-474D-933F-610208A46EA6}"/>
              </a:ext>
            </a:extLst>
          </p:cNvPr>
          <p:cNvSpPr/>
          <p:nvPr/>
        </p:nvSpPr>
        <p:spPr>
          <a:xfrm>
            <a:off x="87529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1" name="Rectangle 70">
            <a:extLst>
              <a:ext uri="{FF2B5EF4-FFF2-40B4-BE49-F238E27FC236}">
                <a16:creationId xmlns:a16="http://schemas.microsoft.com/office/drawing/2014/main" id="{85F8C33B-8B80-4F01-B7CE-3B403ADC1A6C}"/>
              </a:ext>
            </a:extLst>
          </p:cNvPr>
          <p:cNvSpPr/>
          <p:nvPr/>
        </p:nvSpPr>
        <p:spPr>
          <a:xfrm>
            <a:off x="93310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2" name="Rectangle 71">
            <a:extLst>
              <a:ext uri="{FF2B5EF4-FFF2-40B4-BE49-F238E27FC236}">
                <a16:creationId xmlns:a16="http://schemas.microsoft.com/office/drawing/2014/main" id="{D1871FAD-8729-4D6F-B1A2-4A1A193E85DC}"/>
              </a:ext>
            </a:extLst>
          </p:cNvPr>
          <p:cNvSpPr/>
          <p:nvPr/>
        </p:nvSpPr>
        <p:spPr>
          <a:xfrm>
            <a:off x="99090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3" name="Rectangle 72">
            <a:extLst>
              <a:ext uri="{FF2B5EF4-FFF2-40B4-BE49-F238E27FC236}">
                <a16:creationId xmlns:a16="http://schemas.microsoft.com/office/drawing/2014/main" id="{9B9A2C8B-432B-444A-82BE-9288B263ED8D}"/>
              </a:ext>
            </a:extLst>
          </p:cNvPr>
          <p:cNvSpPr/>
          <p:nvPr/>
        </p:nvSpPr>
        <p:spPr>
          <a:xfrm>
            <a:off x="8174890"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4" name="Rectangle 73">
            <a:extLst>
              <a:ext uri="{FF2B5EF4-FFF2-40B4-BE49-F238E27FC236}">
                <a16:creationId xmlns:a16="http://schemas.microsoft.com/office/drawing/2014/main" id="{33A23845-E226-4F19-98E8-624042A8522F}"/>
              </a:ext>
            </a:extLst>
          </p:cNvPr>
          <p:cNvSpPr/>
          <p:nvPr/>
        </p:nvSpPr>
        <p:spPr>
          <a:xfrm>
            <a:off x="8752959"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5" name="Rectangle 74">
            <a:extLst>
              <a:ext uri="{FF2B5EF4-FFF2-40B4-BE49-F238E27FC236}">
                <a16:creationId xmlns:a16="http://schemas.microsoft.com/office/drawing/2014/main" id="{F5B67D66-6991-4974-814D-59D476529C20}"/>
              </a:ext>
            </a:extLst>
          </p:cNvPr>
          <p:cNvSpPr/>
          <p:nvPr/>
        </p:nvSpPr>
        <p:spPr>
          <a:xfrm>
            <a:off x="9331028"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6" name="Rectangle 75">
            <a:extLst>
              <a:ext uri="{FF2B5EF4-FFF2-40B4-BE49-F238E27FC236}">
                <a16:creationId xmlns:a16="http://schemas.microsoft.com/office/drawing/2014/main" id="{F176A2B4-B9F9-4B94-A9F3-A8B9CDD927CD}"/>
              </a:ext>
            </a:extLst>
          </p:cNvPr>
          <p:cNvSpPr/>
          <p:nvPr/>
        </p:nvSpPr>
        <p:spPr>
          <a:xfrm>
            <a:off x="9909097" y="3455596"/>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7" name="Rectangle 76">
            <a:extLst>
              <a:ext uri="{FF2B5EF4-FFF2-40B4-BE49-F238E27FC236}">
                <a16:creationId xmlns:a16="http://schemas.microsoft.com/office/drawing/2014/main" id="{2D02C7FF-F898-4BF9-9CB2-754FE89FF675}"/>
              </a:ext>
            </a:extLst>
          </p:cNvPr>
          <p:cNvSpPr/>
          <p:nvPr/>
        </p:nvSpPr>
        <p:spPr>
          <a:xfrm>
            <a:off x="8174890"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8" name="Rectangle 77">
            <a:extLst>
              <a:ext uri="{FF2B5EF4-FFF2-40B4-BE49-F238E27FC236}">
                <a16:creationId xmlns:a16="http://schemas.microsoft.com/office/drawing/2014/main" id="{87DD196E-8A76-4C1E-906E-E38A323429CF}"/>
              </a:ext>
            </a:extLst>
          </p:cNvPr>
          <p:cNvSpPr/>
          <p:nvPr/>
        </p:nvSpPr>
        <p:spPr>
          <a:xfrm>
            <a:off x="8752959"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9" name="Rectangle 78">
            <a:extLst>
              <a:ext uri="{FF2B5EF4-FFF2-40B4-BE49-F238E27FC236}">
                <a16:creationId xmlns:a16="http://schemas.microsoft.com/office/drawing/2014/main" id="{04714179-41BF-481D-9C4D-E92A47DD2F68}"/>
              </a:ext>
            </a:extLst>
          </p:cNvPr>
          <p:cNvSpPr/>
          <p:nvPr/>
        </p:nvSpPr>
        <p:spPr>
          <a:xfrm>
            <a:off x="9331028"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0" name="Rectangle 79">
            <a:extLst>
              <a:ext uri="{FF2B5EF4-FFF2-40B4-BE49-F238E27FC236}">
                <a16:creationId xmlns:a16="http://schemas.microsoft.com/office/drawing/2014/main" id="{3F93AEFD-10D9-4F3A-98A7-B6FF78D6E385}"/>
              </a:ext>
            </a:extLst>
          </p:cNvPr>
          <p:cNvSpPr/>
          <p:nvPr/>
        </p:nvSpPr>
        <p:spPr>
          <a:xfrm>
            <a:off x="9909097" y="4033665"/>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1" name="Rectangle 80">
            <a:extLst>
              <a:ext uri="{FF2B5EF4-FFF2-40B4-BE49-F238E27FC236}">
                <a16:creationId xmlns:a16="http://schemas.microsoft.com/office/drawing/2014/main" id="{EB45C91E-A2A7-41A0-A8D8-D2B613DEA3E2}"/>
              </a:ext>
            </a:extLst>
          </p:cNvPr>
          <p:cNvSpPr/>
          <p:nvPr/>
        </p:nvSpPr>
        <p:spPr>
          <a:xfrm>
            <a:off x="8174890"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2" name="Rectangle 81">
            <a:extLst>
              <a:ext uri="{FF2B5EF4-FFF2-40B4-BE49-F238E27FC236}">
                <a16:creationId xmlns:a16="http://schemas.microsoft.com/office/drawing/2014/main" id="{BD33B4F2-63E9-4DAB-BDA7-B810DE6BFE37}"/>
              </a:ext>
            </a:extLst>
          </p:cNvPr>
          <p:cNvSpPr/>
          <p:nvPr/>
        </p:nvSpPr>
        <p:spPr>
          <a:xfrm>
            <a:off x="8752959"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3" name="Rectangle 82">
            <a:extLst>
              <a:ext uri="{FF2B5EF4-FFF2-40B4-BE49-F238E27FC236}">
                <a16:creationId xmlns:a16="http://schemas.microsoft.com/office/drawing/2014/main" id="{FF8CF6C0-2BF8-4A48-A0C6-893F020051FA}"/>
              </a:ext>
            </a:extLst>
          </p:cNvPr>
          <p:cNvSpPr/>
          <p:nvPr/>
        </p:nvSpPr>
        <p:spPr>
          <a:xfrm>
            <a:off x="9331028"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4" name="Rectangle 83">
            <a:extLst>
              <a:ext uri="{FF2B5EF4-FFF2-40B4-BE49-F238E27FC236}">
                <a16:creationId xmlns:a16="http://schemas.microsoft.com/office/drawing/2014/main" id="{595AE602-C037-4FC6-8E5D-C6229D2B342B}"/>
              </a:ext>
            </a:extLst>
          </p:cNvPr>
          <p:cNvSpPr/>
          <p:nvPr/>
        </p:nvSpPr>
        <p:spPr>
          <a:xfrm>
            <a:off x="9909097" y="461173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3" name="TextBox 2">
            <a:extLst>
              <a:ext uri="{FF2B5EF4-FFF2-40B4-BE49-F238E27FC236}">
                <a16:creationId xmlns:a16="http://schemas.microsoft.com/office/drawing/2014/main" id="{D9B40D95-7033-49F7-B628-62F475A330C5}"/>
              </a:ext>
            </a:extLst>
          </p:cNvPr>
          <p:cNvSpPr txBox="1"/>
          <p:nvPr/>
        </p:nvSpPr>
        <p:spPr>
          <a:xfrm>
            <a:off x="4138495" y="2507984"/>
            <a:ext cx="31130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a:t>
            </a:r>
          </a:p>
        </p:txBody>
      </p:sp>
      <p:sp>
        <p:nvSpPr>
          <p:cNvPr id="38" name="TextBox 37">
            <a:extLst>
              <a:ext uri="{FF2B5EF4-FFF2-40B4-BE49-F238E27FC236}">
                <a16:creationId xmlns:a16="http://schemas.microsoft.com/office/drawing/2014/main" id="{CB0B7376-D0AD-48CF-9D66-A3A8DA8B30E6}"/>
              </a:ext>
            </a:extLst>
          </p:cNvPr>
          <p:cNvSpPr txBox="1"/>
          <p:nvPr/>
        </p:nvSpPr>
        <p:spPr>
          <a:xfrm>
            <a:off x="8061744" y="2510813"/>
            <a:ext cx="6912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Anew</a:t>
            </a:r>
          </a:p>
        </p:txBody>
      </p:sp>
      <p:sp>
        <p:nvSpPr>
          <p:cNvPr id="39" name="Rectangle 38">
            <a:extLst>
              <a:ext uri="{FF2B5EF4-FFF2-40B4-BE49-F238E27FC236}">
                <a16:creationId xmlns:a16="http://schemas.microsoft.com/office/drawing/2014/main" id="{04279A09-11A5-4D60-8C80-5A08E0703CCF}"/>
              </a:ext>
            </a:extLst>
          </p:cNvPr>
          <p:cNvSpPr/>
          <p:nvPr/>
        </p:nvSpPr>
        <p:spPr>
          <a:xfrm>
            <a:off x="41743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0" name="Rectangle 39">
            <a:extLst>
              <a:ext uri="{FF2B5EF4-FFF2-40B4-BE49-F238E27FC236}">
                <a16:creationId xmlns:a16="http://schemas.microsoft.com/office/drawing/2014/main" id="{DFDDE6E3-B074-49E8-9926-2A300C6C1625}"/>
              </a:ext>
            </a:extLst>
          </p:cNvPr>
          <p:cNvSpPr/>
          <p:nvPr/>
        </p:nvSpPr>
        <p:spPr>
          <a:xfrm>
            <a:off x="47524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1" name="Rectangle 40">
            <a:extLst>
              <a:ext uri="{FF2B5EF4-FFF2-40B4-BE49-F238E27FC236}">
                <a16:creationId xmlns:a16="http://schemas.microsoft.com/office/drawing/2014/main" id="{3F7BF2F5-C33B-4C06-8DCF-0E7D33ACF705}"/>
              </a:ext>
            </a:extLst>
          </p:cNvPr>
          <p:cNvSpPr/>
          <p:nvPr/>
        </p:nvSpPr>
        <p:spPr>
          <a:xfrm>
            <a:off x="53305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2" name="Rectangle 41">
            <a:extLst>
              <a:ext uri="{FF2B5EF4-FFF2-40B4-BE49-F238E27FC236}">
                <a16:creationId xmlns:a16="http://schemas.microsoft.com/office/drawing/2014/main" id="{834921B6-6A13-42F4-BE44-2BAD6C071CD1}"/>
              </a:ext>
            </a:extLst>
          </p:cNvPr>
          <p:cNvSpPr/>
          <p:nvPr/>
        </p:nvSpPr>
        <p:spPr>
          <a:xfrm>
            <a:off x="59085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7" name="Rectangle 46">
            <a:extLst>
              <a:ext uri="{FF2B5EF4-FFF2-40B4-BE49-F238E27FC236}">
                <a16:creationId xmlns:a16="http://schemas.microsoft.com/office/drawing/2014/main" id="{92DD9103-AFE6-4E7B-A6A8-B8885E5216BA}"/>
              </a:ext>
            </a:extLst>
          </p:cNvPr>
          <p:cNvSpPr/>
          <p:nvPr/>
        </p:nvSpPr>
        <p:spPr>
          <a:xfrm>
            <a:off x="81748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8" name="Rectangle 47">
            <a:extLst>
              <a:ext uri="{FF2B5EF4-FFF2-40B4-BE49-F238E27FC236}">
                <a16:creationId xmlns:a16="http://schemas.microsoft.com/office/drawing/2014/main" id="{C923B8B3-79D6-453D-8F0D-12A4DDF508F0}"/>
              </a:ext>
            </a:extLst>
          </p:cNvPr>
          <p:cNvSpPr/>
          <p:nvPr/>
        </p:nvSpPr>
        <p:spPr>
          <a:xfrm>
            <a:off x="87529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9" name="Rectangle 48">
            <a:extLst>
              <a:ext uri="{FF2B5EF4-FFF2-40B4-BE49-F238E27FC236}">
                <a16:creationId xmlns:a16="http://schemas.microsoft.com/office/drawing/2014/main" id="{B56941F2-AB31-4846-982E-E9E51B6CFC35}"/>
              </a:ext>
            </a:extLst>
          </p:cNvPr>
          <p:cNvSpPr/>
          <p:nvPr/>
        </p:nvSpPr>
        <p:spPr>
          <a:xfrm>
            <a:off x="93310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50" name="Rectangle 49">
            <a:extLst>
              <a:ext uri="{FF2B5EF4-FFF2-40B4-BE49-F238E27FC236}">
                <a16:creationId xmlns:a16="http://schemas.microsoft.com/office/drawing/2014/main" id="{0720D811-55BF-4ADF-BC87-AE5C712AE0F9}"/>
              </a:ext>
            </a:extLst>
          </p:cNvPr>
          <p:cNvSpPr/>
          <p:nvPr/>
        </p:nvSpPr>
        <p:spPr>
          <a:xfrm>
            <a:off x="99090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51" name="Rectangle 50">
            <a:extLst>
              <a:ext uri="{FF2B5EF4-FFF2-40B4-BE49-F238E27FC236}">
                <a16:creationId xmlns:a16="http://schemas.microsoft.com/office/drawing/2014/main" id="{4B93A63D-2344-418F-9173-D4390E8B3780}"/>
              </a:ext>
            </a:extLst>
          </p:cNvPr>
          <p:cNvSpPr/>
          <p:nvPr/>
        </p:nvSpPr>
        <p:spPr>
          <a:xfrm>
            <a:off x="41743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Rectangle 51">
            <a:extLst>
              <a:ext uri="{FF2B5EF4-FFF2-40B4-BE49-F238E27FC236}">
                <a16:creationId xmlns:a16="http://schemas.microsoft.com/office/drawing/2014/main" id="{1D95451B-E6BF-43E7-9726-F185BA2C4059}"/>
              </a:ext>
            </a:extLst>
          </p:cNvPr>
          <p:cNvSpPr/>
          <p:nvPr/>
        </p:nvSpPr>
        <p:spPr>
          <a:xfrm>
            <a:off x="47524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3" name="Rectangle 52">
            <a:extLst>
              <a:ext uri="{FF2B5EF4-FFF2-40B4-BE49-F238E27FC236}">
                <a16:creationId xmlns:a16="http://schemas.microsoft.com/office/drawing/2014/main" id="{6F2D1A08-80F4-45E5-9DF9-0B0555BFBF89}"/>
              </a:ext>
            </a:extLst>
          </p:cNvPr>
          <p:cNvSpPr/>
          <p:nvPr/>
        </p:nvSpPr>
        <p:spPr>
          <a:xfrm>
            <a:off x="53305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5" name="Rectangle 84">
            <a:extLst>
              <a:ext uri="{FF2B5EF4-FFF2-40B4-BE49-F238E27FC236}">
                <a16:creationId xmlns:a16="http://schemas.microsoft.com/office/drawing/2014/main" id="{F20FA4D9-B130-4B9A-96B9-B04F83F6BADC}"/>
              </a:ext>
            </a:extLst>
          </p:cNvPr>
          <p:cNvSpPr/>
          <p:nvPr/>
        </p:nvSpPr>
        <p:spPr>
          <a:xfrm>
            <a:off x="59085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6" name="Rectangle 85">
            <a:extLst>
              <a:ext uri="{FF2B5EF4-FFF2-40B4-BE49-F238E27FC236}">
                <a16:creationId xmlns:a16="http://schemas.microsoft.com/office/drawing/2014/main" id="{BAC3177B-E1EF-477F-855E-2EF60E41EBB3}"/>
              </a:ext>
            </a:extLst>
          </p:cNvPr>
          <p:cNvSpPr/>
          <p:nvPr/>
        </p:nvSpPr>
        <p:spPr>
          <a:xfrm>
            <a:off x="8174890"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7" name="Rectangle 86">
            <a:extLst>
              <a:ext uri="{FF2B5EF4-FFF2-40B4-BE49-F238E27FC236}">
                <a16:creationId xmlns:a16="http://schemas.microsoft.com/office/drawing/2014/main" id="{ED9F376C-DBBA-49DE-88BB-ADC02844BA5F}"/>
              </a:ext>
            </a:extLst>
          </p:cNvPr>
          <p:cNvSpPr/>
          <p:nvPr/>
        </p:nvSpPr>
        <p:spPr>
          <a:xfrm>
            <a:off x="8752959"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Rectangle 87">
            <a:extLst>
              <a:ext uri="{FF2B5EF4-FFF2-40B4-BE49-F238E27FC236}">
                <a16:creationId xmlns:a16="http://schemas.microsoft.com/office/drawing/2014/main" id="{DD774422-D6E1-4A07-9C02-EBF6C9153FAA}"/>
              </a:ext>
            </a:extLst>
          </p:cNvPr>
          <p:cNvSpPr/>
          <p:nvPr/>
        </p:nvSpPr>
        <p:spPr>
          <a:xfrm>
            <a:off x="9331028"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9" name="Rectangle 88">
            <a:extLst>
              <a:ext uri="{FF2B5EF4-FFF2-40B4-BE49-F238E27FC236}">
                <a16:creationId xmlns:a16="http://schemas.microsoft.com/office/drawing/2014/main" id="{7A803F8F-EC4C-455F-A969-5CFC9EB4A04E}"/>
              </a:ext>
            </a:extLst>
          </p:cNvPr>
          <p:cNvSpPr/>
          <p:nvPr/>
        </p:nvSpPr>
        <p:spPr>
          <a:xfrm>
            <a:off x="9909097" y="2877527"/>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3" name="Rectangle 102">
            <a:extLst>
              <a:ext uri="{FF2B5EF4-FFF2-40B4-BE49-F238E27FC236}">
                <a16:creationId xmlns:a16="http://schemas.microsoft.com/office/drawing/2014/main" id="{0A4F7C36-C7C9-4880-9E2E-85F00D4B44E2}"/>
              </a:ext>
            </a:extLst>
          </p:cNvPr>
          <p:cNvSpPr/>
          <p:nvPr/>
        </p:nvSpPr>
        <p:spPr>
          <a:xfrm>
            <a:off x="8752959" y="3453654"/>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110" name="Rectangle 109">
            <a:extLst>
              <a:ext uri="{FF2B5EF4-FFF2-40B4-BE49-F238E27FC236}">
                <a16:creationId xmlns:a16="http://schemas.microsoft.com/office/drawing/2014/main" id="{1ED18FBF-2B41-4E08-AFEE-105F1DB92194}"/>
              </a:ext>
            </a:extLst>
          </p:cNvPr>
          <p:cNvSpPr/>
          <p:nvPr/>
        </p:nvSpPr>
        <p:spPr>
          <a:xfrm>
            <a:off x="9336940" y="3450833"/>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5" name="Arrow: Left 4">
            <a:extLst>
              <a:ext uri="{FF2B5EF4-FFF2-40B4-BE49-F238E27FC236}">
                <a16:creationId xmlns:a16="http://schemas.microsoft.com/office/drawing/2014/main" id="{8866F4B8-06D7-4B11-9F2A-F03F913347BC}"/>
              </a:ext>
            </a:extLst>
          </p:cNvPr>
          <p:cNvSpPr/>
          <p:nvPr/>
        </p:nvSpPr>
        <p:spPr>
          <a:xfrm>
            <a:off x="6827687" y="3739867"/>
            <a:ext cx="982980" cy="449580"/>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8B9A6268-F52D-4284-A47B-E4BB4BEFB19A}"/>
              </a:ext>
            </a:extLst>
          </p:cNvPr>
          <p:cNvSpPr txBox="1"/>
          <p:nvPr/>
        </p:nvSpPr>
        <p:spPr>
          <a:xfrm>
            <a:off x="221027" y="2155965"/>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We initialize the top row to be a temperature of 1.0</a:t>
            </a:r>
          </a:p>
        </p:txBody>
      </p:sp>
      <p:sp>
        <p:nvSpPr>
          <p:cNvPr id="92" name="TextBox 91">
            <a:extLst>
              <a:ext uri="{FF2B5EF4-FFF2-40B4-BE49-F238E27FC236}">
                <a16:creationId xmlns:a16="http://schemas.microsoft.com/office/drawing/2014/main" id="{6699342E-84F1-428B-B375-C5554AF49405}"/>
              </a:ext>
            </a:extLst>
          </p:cNvPr>
          <p:cNvSpPr txBox="1"/>
          <p:nvPr/>
        </p:nvSpPr>
        <p:spPr>
          <a:xfrm>
            <a:off x="171570" y="2865114"/>
            <a:ext cx="391155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a:t>
            </a:r>
            <a:r>
              <a:rPr lang="en-US" b="1" dirty="0" err="1">
                <a:solidFill>
                  <a:schemeClr val="bg1"/>
                </a:solidFill>
              </a:rPr>
              <a:t>calcNext</a:t>
            </a:r>
            <a:r>
              <a:rPr lang="en-US" b="1" dirty="0">
                <a:solidFill>
                  <a:schemeClr val="bg1"/>
                </a:solidFill>
              </a:rPr>
              <a:t> </a:t>
            </a:r>
            <a:r>
              <a:rPr lang="en-US" dirty="0">
                <a:solidFill>
                  <a:schemeClr val="bg1"/>
                </a:solidFill>
              </a:rPr>
              <a:t>function will iterate through all of the inner elements of array A, and update the corresponding elements in Anew</a:t>
            </a:r>
            <a:endParaRPr lang="en-US" b="1" dirty="0">
              <a:solidFill>
                <a:schemeClr val="bg1"/>
              </a:solidFill>
            </a:endParaRPr>
          </a:p>
        </p:txBody>
      </p:sp>
      <p:sp>
        <p:nvSpPr>
          <p:cNvPr id="8" name="Rectangle 7">
            <a:extLst>
              <a:ext uri="{FF2B5EF4-FFF2-40B4-BE49-F238E27FC236}">
                <a16:creationId xmlns:a16="http://schemas.microsoft.com/office/drawing/2014/main" id="{76C8176D-0B23-4EF2-84AB-2F2C479950D7}"/>
              </a:ext>
            </a:extLst>
          </p:cNvPr>
          <p:cNvSpPr/>
          <p:nvPr/>
        </p:nvSpPr>
        <p:spPr>
          <a:xfrm>
            <a:off x="4751952" y="3456367"/>
            <a:ext cx="578069" cy="578069"/>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95" name="Rectangle 94">
            <a:extLst>
              <a:ext uri="{FF2B5EF4-FFF2-40B4-BE49-F238E27FC236}">
                <a16:creationId xmlns:a16="http://schemas.microsoft.com/office/drawing/2014/main" id="{08DC0394-6E8F-4833-A608-76B9934B5BF9}"/>
              </a:ext>
            </a:extLst>
          </p:cNvPr>
          <p:cNvSpPr/>
          <p:nvPr/>
        </p:nvSpPr>
        <p:spPr>
          <a:xfrm>
            <a:off x="4751952" y="2878072"/>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263F01A-7B25-4809-AF69-F31EFF6B307C}"/>
              </a:ext>
            </a:extLst>
          </p:cNvPr>
          <p:cNvSpPr/>
          <p:nvPr/>
        </p:nvSpPr>
        <p:spPr>
          <a:xfrm>
            <a:off x="4174528" y="3456923"/>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B0310D0-E381-4044-9A72-EF988DE8D280}"/>
              </a:ext>
            </a:extLst>
          </p:cNvPr>
          <p:cNvSpPr/>
          <p:nvPr/>
        </p:nvSpPr>
        <p:spPr>
          <a:xfrm>
            <a:off x="5329625" y="345786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6F089F7-EE6C-45C9-A2CC-FA3A882FC052}"/>
              </a:ext>
            </a:extLst>
          </p:cNvPr>
          <p:cNvSpPr/>
          <p:nvPr/>
        </p:nvSpPr>
        <p:spPr>
          <a:xfrm>
            <a:off x="4753362" y="4034322"/>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8019A54-3E76-48C0-ABBD-C53A49F7CF73}"/>
              </a:ext>
            </a:extLst>
          </p:cNvPr>
          <p:cNvSpPr/>
          <p:nvPr/>
        </p:nvSpPr>
        <p:spPr>
          <a:xfrm>
            <a:off x="5329378" y="3457250"/>
            <a:ext cx="578069" cy="578069"/>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106" name="Rectangle 105">
            <a:extLst>
              <a:ext uri="{FF2B5EF4-FFF2-40B4-BE49-F238E27FC236}">
                <a16:creationId xmlns:a16="http://schemas.microsoft.com/office/drawing/2014/main" id="{5D8B2375-E25B-416C-A17B-0FBF0E3B78C8}"/>
              </a:ext>
            </a:extLst>
          </p:cNvPr>
          <p:cNvSpPr/>
          <p:nvPr/>
        </p:nvSpPr>
        <p:spPr>
          <a:xfrm>
            <a:off x="5330265" y="287772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1A40A6FA-D824-4CD1-8AD5-0225A7A56E17}"/>
              </a:ext>
            </a:extLst>
          </p:cNvPr>
          <p:cNvSpPr/>
          <p:nvPr/>
        </p:nvSpPr>
        <p:spPr>
          <a:xfrm>
            <a:off x="4751884" y="3455405"/>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5719081-076D-4CEC-9586-AC78AB1CE279}"/>
              </a:ext>
            </a:extLst>
          </p:cNvPr>
          <p:cNvSpPr/>
          <p:nvPr/>
        </p:nvSpPr>
        <p:spPr>
          <a:xfrm>
            <a:off x="5908175" y="3456106"/>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9BC6ED-CE56-4B73-9C7D-A3AC8AF13223}"/>
              </a:ext>
            </a:extLst>
          </p:cNvPr>
          <p:cNvSpPr/>
          <p:nvPr/>
        </p:nvSpPr>
        <p:spPr>
          <a:xfrm>
            <a:off x="5329378" y="4032840"/>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43F3542-4F19-4A8F-9004-B4390979A553}"/>
              </a:ext>
            </a:extLst>
          </p:cNvPr>
          <p:cNvSpPr/>
          <p:nvPr/>
        </p:nvSpPr>
        <p:spPr>
          <a:xfrm>
            <a:off x="4751458" y="4033407"/>
            <a:ext cx="578069" cy="578069"/>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112" name="Rectangle 111">
            <a:extLst>
              <a:ext uri="{FF2B5EF4-FFF2-40B4-BE49-F238E27FC236}">
                <a16:creationId xmlns:a16="http://schemas.microsoft.com/office/drawing/2014/main" id="{C8CDD917-07DA-4702-A69B-D37E838824EA}"/>
              </a:ext>
            </a:extLst>
          </p:cNvPr>
          <p:cNvSpPr/>
          <p:nvPr/>
        </p:nvSpPr>
        <p:spPr>
          <a:xfrm>
            <a:off x="4752033" y="345771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4618C526-F99F-4D26-8D45-FEC6AFE7D60E}"/>
              </a:ext>
            </a:extLst>
          </p:cNvPr>
          <p:cNvSpPr/>
          <p:nvPr/>
        </p:nvSpPr>
        <p:spPr>
          <a:xfrm>
            <a:off x="4171911" y="4034013"/>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F73116AF-0CD5-4A6E-870A-273F1A978FE0}"/>
              </a:ext>
            </a:extLst>
          </p:cNvPr>
          <p:cNvSpPr/>
          <p:nvPr/>
        </p:nvSpPr>
        <p:spPr>
          <a:xfrm>
            <a:off x="5327258" y="4033825"/>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0520DC8D-AD2A-4204-8143-D2D3644E7F67}"/>
              </a:ext>
            </a:extLst>
          </p:cNvPr>
          <p:cNvSpPr/>
          <p:nvPr/>
        </p:nvSpPr>
        <p:spPr>
          <a:xfrm>
            <a:off x="4751786" y="461162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63632380-48A8-4DF2-8A85-CC193985F5CE}"/>
              </a:ext>
            </a:extLst>
          </p:cNvPr>
          <p:cNvSpPr/>
          <p:nvPr/>
        </p:nvSpPr>
        <p:spPr>
          <a:xfrm>
            <a:off x="5329162" y="4033407"/>
            <a:ext cx="578069" cy="578069"/>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127" name="Rectangle 126">
            <a:extLst>
              <a:ext uri="{FF2B5EF4-FFF2-40B4-BE49-F238E27FC236}">
                <a16:creationId xmlns:a16="http://schemas.microsoft.com/office/drawing/2014/main" id="{7E1AF4EC-4161-48AF-B437-9AD4F2B72E0C}"/>
              </a:ext>
            </a:extLst>
          </p:cNvPr>
          <p:cNvSpPr/>
          <p:nvPr/>
        </p:nvSpPr>
        <p:spPr>
          <a:xfrm>
            <a:off x="5907447" y="403265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BDAD8045-2761-48D0-8237-41AB1E213C50}"/>
              </a:ext>
            </a:extLst>
          </p:cNvPr>
          <p:cNvSpPr/>
          <p:nvPr/>
        </p:nvSpPr>
        <p:spPr>
          <a:xfrm>
            <a:off x="5328722" y="4612325"/>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87231F2C-F1F9-4BCE-B4B4-D9F082796971}"/>
              </a:ext>
            </a:extLst>
          </p:cNvPr>
          <p:cNvSpPr/>
          <p:nvPr/>
        </p:nvSpPr>
        <p:spPr>
          <a:xfrm>
            <a:off x="4753609" y="4033407"/>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D388DB4-6D7D-451E-B6BA-090531FFFDF7}"/>
              </a:ext>
            </a:extLst>
          </p:cNvPr>
          <p:cNvSpPr/>
          <p:nvPr/>
        </p:nvSpPr>
        <p:spPr>
          <a:xfrm>
            <a:off x="5328722" y="3455709"/>
            <a:ext cx="578069" cy="578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72B9ECA4-A1AB-4A02-9C40-6D9B00F78487}"/>
              </a:ext>
            </a:extLst>
          </p:cNvPr>
          <p:cNvSpPr txBox="1"/>
          <p:nvPr/>
        </p:nvSpPr>
        <p:spPr>
          <a:xfrm>
            <a:off x="171570" y="5075207"/>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a:t>
            </a:r>
            <a:r>
              <a:rPr lang="en-US" b="1" dirty="0">
                <a:solidFill>
                  <a:schemeClr val="bg1"/>
                </a:solidFill>
              </a:rPr>
              <a:t>swap </a:t>
            </a:r>
            <a:r>
              <a:rPr lang="en-US" dirty="0">
                <a:solidFill>
                  <a:schemeClr val="bg1"/>
                </a:solidFill>
              </a:rPr>
              <a:t>function will copy the contents of Anew to A</a:t>
            </a:r>
            <a:endParaRPr lang="en-US" b="1" dirty="0">
              <a:solidFill>
                <a:schemeClr val="bg1"/>
              </a:solidFill>
            </a:endParaRPr>
          </a:p>
        </p:txBody>
      </p:sp>
    </p:spTree>
    <p:extLst>
      <p:ext uri="{BB962C8B-B14F-4D97-AF65-F5344CB8AC3E}">
        <p14:creationId xmlns:p14="http://schemas.microsoft.com/office/powerpoint/2010/main" val="63530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
                                        <p:tgtEl>
                                          <p:spTgt spid="28"/>
                                        </p:tgtEl>
                                      </p:cBhvr>
                                    </p:animEffect>
                                    <p:set>
                                      <p:cBhvr>
                                        <p:cTn id="7" dur="1" fill="hold">
                                          <p:stCondLst>
                                            <p:cond delay="199"/>
                                          </p:stCondLst>
                                        </p:cTn>
                                        <p:tgtEl>
                                          <p:spTgt spid="28"/>
                                        </p:tgtEl>
                                        <p:attrNameLst>
                                          <p:attrName>style.visibility</p:attrName>
                                        </p:attrNameLst>
                                      </p:cBhvr>
                                      <p:to>
                                        <p:strVal val="hidden"/>
                                      </p:to>
                                    </p:se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200"/>
                                        <p:tgtEl>
                                          <p:spTgt spid="39"/>
                                        </p:tgtEl>
                                      </p:cBhvr>
                                    </p:animEffect>
                                  </p:childTnLst>
                                </p:cTn>
                              </p:par>
                            </p:childTnLst>
                          </p:cTn>
                        </p:par>
                        <p:par>
                          <p:cTn id="12" fill="hold">
                            <p:stCondLst>
                              <p:cond delay="400"/>
                            </p:stCondLst>
                            <p:childTnLst>
                              <p:par>
                                <p:cTn id="13" presetID="10" presetClass="exit" presetSubtype="0" fill="hold" grpId="0" nodeType="afterEffect">
                                  <p:stCondLst>
                                    <p:cond delay="0"/>
                                  </p:stCondLst>
                                  <p:childTnLst>
                                    <p:animEffect transition="out" filter="fade">
                                      <p:cBhvr>
                                        <p:cTn id="14" dur="200"/>
                                        <p:tgtEl>
                                          <p:spTgt spid="54"/>
                                        </p:tgtEl>
                                      </p:cBhvr>
                                    </p:animEffect>
                                    <p:set>
                                      <p:cBhvr>
                                        <p:cTn id="15" dur="1" fill="hold">
                                          <p:stCondLst>
                                            <p:cond delay="199"/>
                                          </p:stCondLst>
                                        </p:cTn>
                                        <p:tgtEl>
                                          <p:spTgt spid="54"/>
                                        </p:tgtEl>
                                        <p:attrNameLst>
                                          <p:attrName>style.visibility</p:attrName>
                                        </p:attrNameLst>
                                      </p:cBhvr>
                                      <p:to>
                                        <p:strVal val="hidden"/>
                                      </p:to>
                                    </p:se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200"/>
                                        <p:tgtEl>
                                          <p:spTgt spid="40"/>
                                        </p:tgtEl>
                                      </p:cBhvr>
                                    </p:animEffect>
                                  </p:childTnLst>
                                </p:cTn>
                              </p:par>
                            </p:childTnLst>
                          </p:cTn>
                        </p:par>
                        <p:par>
                          <p:cTn id="20" fill="hold">
                            <p:stCondLst>
                              <p:cond delay="800"/>
                            </p:stCondLst>
                            <p:childTnLst>
                              <p:par>
                                <p:cTn id="21" presetID="10" presetClass="exit" presetSubtype="0" fill="hold" grpId="0" nodeType="afterEffect">
                                  <p:stCondLst>
                                    <p:cond delay="0"/>
                                  </p:stCondLst>
                                  <p:childTnLst>
                                    <p:animEffect transition="out" filter="fade">
                                      <p:cBhvr>
                                        <p:cTn id="22" dur="200"/>
                                        <p:tgtEl>
                                          <p:spTgt spid="55"/>
                                        </p:tgtEl>
                                      </p:cBhvr>
                                    </p:animEffect>
                                    <p:set>
                                      <p:cBhvr>
                                        <p:cTn id="23" dur="1" fill="hold">
                                          <p:stCondLst>
                                            <p:cond delay="199"/>
                                          </p:stCondLst>
                                        </p:cTn>
                                        <p:tgtEl>
                                          <p:spTgt spid="55"/>
                                        </p:tgtEl>
                                        <p:attrNameLst>
                                          <p:attrName>style.visibility</p:attrName>
                                        </p:attrNameLst>
                                      </p:cBhvr>
                                      <p:to>
                                        <p:strVal val="hidden"/>
                                      </p:to>
                                    </p:se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200"/>
                                        <p:tgtEl>
                                          <p:spTgt spid="41"/>
                                        </p:tgtEl>
                                      </p:cBhvr>
                                    </p:animEffect>
                                  </p:childTnLst>
                                </p:cTn>
                              </p:par>
                            </p:childTnLst>
                          </p:cTn>
                        </p:par>
                        <p:par>
                          <p:cTn id="28" fill="hold">
                            <p:stCondLst>
                              <p:cond delay="1200"/>
                            </p:stCondLst>
                            <p:childTnLst>
                              <p:par>
                                <p:cTn id="29" presetID="10" presetClass="exit" presetSubtype="0" fill="hold" grpId="0" nodeType="afterEffect">
                                  <p:stCondLst>
                                    <p:cond delay="0"/>
                                  </p:stCondLst>
                                  <p:childTnLst>
                                    <p:animEffect transition="out" filter="fade">
                                      <p:cBhvr>
                                        <p:cTn id="30" dur="200"/>
                                        <p:tgtEl>
                                          <p:spTgt spid="56"/>
                                        </p:tgtEl>
                                      </p:cBhvr>
                                    </p:animEffect>
                                    <p:set>
                                      <p:cBhvr>
                                        <p:cTn id="31" dur="1" fill="hold">
                                          <p:stCondLst>
                                            <p:cond delay="199"/>
                                          </p:stCondLst>
                                        </p:cTn>
                                        <p:tgtEl>
                                          <p:spTgt spid="56"/>
                                        </p:tgtEl>
                                        <p:attrNameLst>
                                          <p:attrName>style.visibility</p:attrName>
                                        </p:attrNameLst>
                                      </p:cBhvr>
                                      <p:to>
                                        <p:strVal val="hidden"/>
                                      </p:to>
                                    </p:se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200"/>
                                        <p:tgtEl>
                                          <p:spTgt spid="42"/>
                                        </p:tgtEl>
                                      </p:cBhvr>
                                    </p:animEffect>
                                  </p:childTnLst>
                                </p:cTn>
                              </p:par>
                            </p:childTnLst>
                          </p:cTn>
                        </p:par>
                        <p:par>
                          <p:cTn id="36" fill="hold">
                            <p:stCondLst>
                              <p:cond delay="1600"/>
                            </p:stCondLst>
                            <p:childTnLst>
                              <p:par>
                                <p:cTn id="37" presetID="10" presetClass="exit" presetSubtype="0" fill="hold" grpId="0" nodeType="afterEffect">
                                  <p:stCondLst>
                                    <p:cond delay="0"/>
                                  </p:stCondLst>
                                  <p:childTnLst>
                                    <p:animEffect transition="out" filter="fade">
                                      <p:cBhvr>
                                        <p:cTn id="38" dur="200"/>
                                        <p:tgtEl>
                                          <p:spTgt spid="69"/>
                                        </p:tgtEl>
                                      </p:cBhvr>
                                    </p:animEffect>
                                    <p:set>
                                      <p:cBhvr>
                                        <p:cTn id="39" dur="1" fill="hold">
                                          <p:stCondLst>
                                            <p:cond delay="199"/>
                                          </p:stCondLst>
                                        </p:cTn>
                                        <p:tgtEl>
                                          <p:spTgt spid="69"/>
                                        </p:tgtEl>
                                        <p:attrNameLst>
                                          <p:attrName>style.visibility</p:attrName>
                                        </p:attrNameLst>
                                      </p:cBhvr>
                                      <p:to>
                                        <p:strVal val="hidden"/>
                                      </p:to>
                                    </p:se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200"/>
                                        <p:tgtEl>
                                          <p:spTgt spid="47"/>
                                        </p:tgtEl>
                                      </p:cBhvr>
                                    </p:animEffect>
                                  </p:childTnLst>
                                </p:cTn>
                              </p:par>
                            </p:childTnLst>
                          </p:cTn>
                        </p:par>
                        <p:par>
                          <p:cTn id="44" fill="hold">
                            <p:stCondLst>
                              <p:cond delay="2000"/>
                            </p:stCondLst>
                            <p:childTnLst>
                              <p:par>
                                <p:cTn id="45" presetID="10" presetClass="exit" presetSubtype="0" fill="hold" grpId="0" nodeType="afterEffect">
                                  <p:stCondLst>
                                    <p:cond delay="0"/>
                                  </p:stCondLst>
                                  <p:childTnLst>
                                    <p:animEffect transition="out" filter="fade">
                                      <p:cBhvr>
                                        <p:cTn id="46" dur="200"/>
                                        <p:tgtEl>
                                          <p:spTgt spid="70"/>
                                        </p:tgtEl>
                                      </p:cBhvr>
                                    </p:animEffect>
                                    <p:set>
                                      <p:cBhvr>
                                        <p:cTn id="47" dur="1" fill="hold">
                                          <p:stCondLst>
                                            <p:cond delay="199"/>
                                          </p:stCondLst>
                                        </p:cTn>
                                        <p:tgtEl>
                                          <p:spTgt spid="70"/>
                                        </p:tgtEl>
                                        <p:attrNameLst>
                                          <p:attrName>style.visibility</p:attrName>
                                        </p:attrNameLst>
                                      </p:cBhvr>
                                      <p:to>
                                        <p:strVal val="hidden"/>
                                      </p:to>
                                    </p:se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200"/>
                                        <p:tgtEl>
                                          <p:spTgt spid="48"/>
                                        </p:tgtEl>
                                      </p:cBhvr>
                                    </p:animEffect>
                                  </p:childTnLst>
                                </p:cTn>
                              </p:par>
                            </p:childTnLst>
                          </p:cTn>
                        </p:par>
                        <p:par>
                          <p:cTn id="52" fill="hold">
                            <p:stCondLst>
                              <p:cond delay="2400"/>
                            </p:stCondLst>
                            <p:childTnLst>
                              <p:par>
                                <p:cTn id="53" presetID="10" presetClass="exit" presetSubtype="0" fill="hold" grpId="0" nodeType="afterEffect">
                                  <p:stCondLst>
                                    <p:cond delay="0"/>
                                  </p:stCondLst>
                                  <p:childTnLst>
                                    <p:animEffect transition="out" filter="fade">
                                      <p:cBhvr>
                                        <p:cTn id="54" dur="200"/>
                                        <p:tgtEl>
                                          <p:spTgt spid="71"/>
                                        </p:tgtEl>
                                      </p:cBhvr>
                                    </p:animEffect>
                                    <p:set>
                                      <p:cBhvr>
                                        <p:cTn id="55" dur="1" fill="hold">
                                          <p:stCondLst>
                                            <p:cond delay="199"/>
                                          </p:stCondLst>
                                        </p:cTn>
                                        <p:tgtEl>
                                          <p:spTgt spid="71"/>
                                        </p:tgtEl>
                                        <p:attrNameLst>
                                          <p:attrName>style.visibility</p:attrName>
                                        </p:attrNameLst>
                                      </p:cBhvr>
                                      <p:to>
                                        <p:strVal val="hidden"/>
                                      </p:to>
                                    </p:se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200"/>
                                        <p:tgtEl>
                                          <p:spTgt spid="49"/>
                                        </p:tgtEl>
                                      </p:cBhvr>
                                    </p:animEffect>
                                  </p:childTnLst>
                                </p:cTn>
                              </p:par>
                            </p:childTnLst>
                          </p:cTn>
                        </p:par>
                        <p:par>
                          <p:cTn id="60" fill="hold">
                            <p:stCondLst>
                              <p:cond delay="2800"/>
                            </p:stCondLst>
                            <p:childTnLst>
                              <p:par>
                                <p:cTn id="61" presetID="10" presetClass="exit" presetSubtype="0" fill="hold" grpId="0" nodeType="afterEffect">
                                  <p:stCondLst>
                                    <p:cond delay="0"/>
                                  </p:stCondLst>
                                  <p:childTnLst>
                                    <p:animEffect transition="out" filter="fade">
                                      <p:cBhvr>
                                        <p:cTn id="62" dur="200"/>
                                        <p:tgtEl>
                                          <p:spTgt spid="72"/>
                                        </p:tgtEl>
                                      </p:cBhvr>
                                    </p:animEffect>
                                    <p:set>
                                      <p:cBhvr>
                                        <p:cTn id="63" dur="1" fill="hold">
                                          <p:stCondLst>
                                            <p:cond delay="199"/>
                                          </p:stCondLst>
                                        </p:cTn>
                                        <p:tgtEl>
                                          <p:spTgt spid="72"/>
                                        </p:tgtEl>
                                        <p:attrNameLst>
                                          <p:attrName>style.visibility</p:attrName>
                                        </p:attrNameLst>
                                      </p:cBhvr>
                                      <p:to>
                                        <p:strVal val="hidden"/>
                                      </p:to>
                                    </p:se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2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90"/>
                                        </p:tgtEl>
                                      </p:cBhvr>
                                    </p:animEffect>
                                    <p:set>
                                      <p:cBhvr>
                                        <p:cTn id="72" dur="1" fill="hold">
                                          <p:stCondLst>
                                            <p:cond delay="499"/>
                                          </p:stCondLst>
                                        </p:cTn>
                                        <p:tgtEl>
                                          <p:spTgt spid="90"/>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fade">
                                      <p:cBhvr>
                                        <p:cTn id="84" dur="500"/>
                                        <p:tgtEl>
                                          <p:spTgt spid="94"/>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7"/>
                                        </p:tgtEl>
                                        <p:attrNameLst>
                                          <p:attrName>style.visibility</p:attrName>
                                        </p:attrNameLst>
                                      </p:cBhvr>
                                      <p:to>
                                        <p:strVal val="visible"/>
                                      </p:to>
                                    </p:set>
                                    <p:animEffect transition="in" filter="fade">
                                      <p:cBhvr>
                                        <p:cTn id="91" dur="500"/>
                                        <p:tgtEl>
                                          <p:spTgt spid="9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98"/>
                                        </p:tgtEl>
                                        <p:attrNameLst>
                                          <p:attrName>style.visibility</p:attrName>
                                        </p:attrNameLst>
                                      </p:cBhvr>
                                      <p:to>
                                        <p:strVal val="visible"/>
                                      </p:to>
                                    </p:set>
                                    <p:animEffect transition="in" filter="fade">
                                      <p:cBhvr>
                                        <p:cTn id="94" dur="500"/>
                                        <p:tgtEl>
                                          <p:spTgt spid="9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93"/>
                                        </p:tgtEl>
                                        <p:attrNameLst>
                                          <p:attrName>style.visibility</p:attrName>
                                        </p:attrNameLst>
                                      </p:cBhvr>
                                      <p:to>
                                        <p:strVal val="visible"/>
                                      </p:to>
                                    </p:set>
                                    <p:animEffect transition="in" filter="fade">
                                      <p:cBhvr>
                                        <p:cTn id="101" dur="500"/>
                                        <p:tgtEl>
                                          <p:spTgt spid="9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0" nodeType="clickEffect">
                                  <p:stCondLst>
                                    <p:cond delay="0"/>
                                  </p:stCondLst>
                                  <p:childTnLst>
                                    <p:animEffect transition="out" filter="fade">
                                      <p:cBhvr>
                                        <p:cTn id="105" dur="500"/>
                                        <p:tgtEl>
                                          <p:spTgt spid="74"/>
                                        </p:tgtEl>
                                      </p:cBhvr>
                                    </p:animEffect>
                                    <p:set>
                                      <p:cBhvr>
                                        <p:cTn id="106" dur="1" fill="hold">
                                          <p:stCondLst>
                                            <p:cond delay="499"/>
                                          </p:stCondLst>
                                        </p:cTn>
                                        <p:tgtEl>
                                          <p:spTgt spid="74"/>
                                        </p:tgtEl>
                                        <p:attrNameLst>
                                          <p:attrName>style.visibility</p:attrName>
                                        </p:attrNameLst>
                                      </p:cBhvr>
                                      <p:to>
                                        <p:strVal val="hidden"/>
                                      </p:to>
                                    </p:se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103"/>
                                        </p:tgtEl>
                                        <p:attrNameLst>
                                          <p:attrName>style.visibility</p:attrName>
                                        </p:attrNameLst>
                                      </p:cBhvr>
                                      <p:to>
                                        <p:strVal val="visible"/>
                                      </p:to>
                                    </p:set>
                                    <p:animEffect transition="in" filter="fade">
                                      <p:cBhvr>
                                        <p:cTn id="110" dur="500"/>
                                        <p:tgtEl>
                                          <p:spTgt spid="103"/>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95"/>
                                        </p:tgtEl>
                                      </p:cBhvr>
                                    </p:animEffect>
                                    <p:set>
                                      <p:cBhvr>
                                        <p:cTn id="115" dur="1" fill="hold">
                                          <p:stCondLst>
                                            <p:cond delay="499"/>
                                          </p:stCondLst>
                                        </p:cTn>
                                        <p:tgtEl>
                                          <p:spTgt spid="95"/>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96"/>
                                        </p:tgtEl>
                                      </p:cBhvr>
                                    </p:animEffect>
                                    <p:set>
                                      <p:cBhvr>
                                        <p:cTn id="118" dur="1" fill="hold">
                                          <p:stCondLst>
                                            <p:cond delay="499"/>
                                          </p:stCondLst>
                                        </p:cTn>
                                        <p:tgtEl>
                                          <p:spTgt spid="96"/>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98"/>
                                        </p:tgtEl>
                                      </p:cBhvr>
                                    </p:animEffect>
                                    <p:set>
                                      <p:cBhvr>
                                        <p:cTn id="121" dur="1" fill="hold">
                                          <p:stCondLst>
                                            <p:cond delay="499"/>
                                          </p:stCondLst>
                                        </p:cTn>
                                        <p:tgtEl>
                                          <p:spTgt spid="98"/>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97"/>
                                        </p:tgtEl>
                                      </p:cBhvr>
                                    </p:animEffect>
                                    <p:set>
                                      <p:cBhvr>
                                        <p:cTn id="124" dur="1" fill="hold">
                                          <p:stCondLst>
                                            <p:cond delay="499"/>
                                          </p:stCondLst>
                                        </p:cTn>
                                        <p:tgtEl>
                                          <p:spTgt spid="97"/>
                                        </p:tgtEl>
                                        <p:attrNameLst>
                                          <p:attrName>style.visibility</p:attrName>
                                        </p:attrNameLst>
                                      </p:cBhvr>
                                      <p:to>
                                        <p:strVal val="hidden"/>
                                      </p:to>
                                    </p:set>
                                  </p:childTnLst>
                                </p:cTn>
                              </p:par>
                            </p:childTnLst>
                          </p:cTn>
                        </p:par>
                        <p:par>
                          <p:cTn id="125" fill="hold">
                            <p:stCondLst>
                              <p:cond delay="500"/>
                            </p:stCondLst>
                            <p:childTnLst>
                              <p:par>
                                <p:cTn id="126" presetID="10" presetClass="exit" presetSubtype="0" fill="hold" grpId="1" nodeType="afterEffect">
                                  <p:stCondLst>
                                    <p:cond delay="0"/>
                                  </p:stCondLst>
                                  <p:childTnLst>
                                    <p:animEffect transition="out" filter="fade">
                                      <p:cBhvr>
                                        <p:cTn id="127" dur="500"/>
                                        <p:tgtEl>
                                          <p:spTgt spid="8"/>
                                        </p:tgtEl>
                                      </p:cBhvr>
                                    </p:animEffect>
                                    <p:set>
                                      <p:cBhvr>
                                        <p:cTn id="128" dur="1" fill="hold">
                                          <p:stCondLst>
                                            <p:cond delay="499"/>
                                          </p:stCondLst>
                                        </p:cTn>
                                        <p:tgtEl>
                                          <p:spTgt spid="8"/>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94"/>
                                        </p:tgtEl>
                                      </p:cBhvr>
                                    </p:animEffect>
                                    <p:set>
                                      <p:cBhvr>
                                        <p:cTn id="131" dur="1" fill="hold">
                                          <p:stCondLst>
                                            <p:cond delay="499"/>
                                          </p:stCondLst>
                                        </p:cTn>
                                        <p:tgtEl>
                                          <p:spTgt spid="94"/>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05"/>
                                        </p:tgtEl>
                                        <p:attrNameLst>
                                          <p:attrName>style.visibility</p:attrName>
                                        </p:attrNameLst>
                                      </p:cBhvr>
                                      <p:to>
                                        <p:strVal val="visible"/>
                                      </p:to>
                                    </p:set>
                                    <p:animEffect transition="in" filter="fade">
                                      <p:cBhvr>
                                        <p:cTn id="136" dur="500"/>
                                        <p:tgtEl>
                                          <p:spTgt spid="10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4"/>
                                        </p:tgtEl>
                                        <p:attrNameLst>
                                          <p:attrName>style.visibility</p:attrName>
                                        </p:attrNameLst>
                                      </p:cBhvr>
                                      <p:to>
                                        <p:strVal val="visible"/>
                                      </p:to>
                                    </p:set>
                                    <p:animEffect transition="in" filter="fade">
                                      <p:cBhvr>
                                        <p:cTn id="139" dur="500"/>
                                        <p:tgtEl>
                                          <p:spTgt spid="104"/>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106"/>
                                        </p:tgtEl>
                                        <p:attrNameLst>
                                          <p:attrName>style.visibility</p:attrName>
                                        </p:attrNameLst>
                                      </p:cBhvr>
                                      <p:to>
                                        <p:strVal val="visible"/>
                                      </p:to>
                                    </p:set>
                                    <p:animEffect transition="in" filter="fade">
                                      <p:cBhvr>
                                        <p:cTn id="143" dur="500"/>
                                        <p:tgtEl>
                                          <p:spTgt spid="10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8"/>
                                        </p:tgtEl>
                                        <p:attrNameLst>
                                          <p:attrName>style.visibility</p:attrName>
                                        </p:attrNameLst>
                                      </p:cBhvr>
                                      <p:to>
                                        <p:strVal val="visible"/>
                                      </p:to>
                                    </p:set>
                                    <p:animEffect transition="in" filter="fade">
                                      <p:cBhvr>
                                        <p:cTn id="146" dur="500"/>
                                        <p:tgtEl>
                                          <p:spTgt spid="108"/>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09"/>
                                        </p:tgtEl>
                                        <p:attrNameLst>
                                          <p:attrName>style.visibility</p:attrName>
                                        </p:attrNameLst>
                                      </p:cBhvr>
                                      <p:to>
                                        <p:strVal val="visible"/>
                                      </p:to>
                                    </p:set>
                                    <p:animEffect transition="in" filter="fade">
                                      <p:cBhvr>
                                        <p:cTn id="149" dur="500"/>
                                        <p:tgtEl>
                                          <p:spTgt spid="109"/>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7"/>
                                        </p:tgtEl>
                                        <p:attrNameLst>
                                          <p:attrName>style.visibility</p:attrName>
                                        </p:attrNameLst>
                                      </p:cBhvr>
                                      <p:to>
                                        <p:strVal val="visible"/>
                                      </p:to>
                                    </p:set>
                                    <p:animEffect transition="in" filter="fade">
                                      <p:cBhvr>
                                        <p:cTn id="152" dur="500"/>
                                        <p:tgtEl>
                                          <p:spTgt spid="10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xit" presetSubtype="0" fill="hold" grpId="0" nodeType="clickEffect">
                                  <p:stCondLst>
                                    <p:cond delay="0"/>
                                  </p:stCondLst>
                                  <p:childTnLst>
                                    <p:animEffect transition="out" filter="fade">
                                      <p:cBhvr>
                                        <p:cTn id="156" dur="500"/>
                                        <p:tgtEl>
                                          <p:spTgt spid="75"/>
                                        </p:tgtEl>
                                      </p:cBhvr>
                                    </p:animEffect>
                                    <p:set>
                                      <p:cBhvr>
                                        <p:cTn id="157" dur="1" fill="hold">
                                          <p:stCondLst>
                                            <p:cond delay="499"/>
                                          </p:stCondLst>
                                        </p:cTn>
                                        <p:tgtEl>
                                          <p:spTgt spid="75"/>
                                        </p:tgtEl>
                                        <p:attrNameLst>
                                          <p:attrName>style.visibility</p:attrName>
                                        </p:attrNameLst>
                                      </p:cBhvr>
                                      <p:to>
                                        <p:strVal val="hidden"/>
                                      </p:to>
                                    </p:set>
                                  </p:childTnLst>
                                </p:cTn>
                              </p:par>
                            </p:childTnLst>
                          </p:cTn>
                        </p:par>
                        <p:par>
                          <p:cTn id="158" fill="hold">
                            <p:stCondLst>
                              <p:cond delay="500"/>
                            </p:stCondLst>
                            <p:childTnLst>
                              <p:par>
                                <p:cTn id="159" presetID="10" presetClass="entr" presetSubtype="0" fill="hold" grpId="0" nodeType="after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fade">
                                      <p:cBhvr>
                                        <p:cTn id="161" dur="500"/>
                                        <p:tgtEl>
                                          <p:spTgt spid="110"/>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1" nodeType="clickEffect">
                                  <p:stCondLst>
                                    <p:cond delay="0"/>
                                  </p:stCondLst>
                                  <p:childTnLst>
                                    <p:animEffect transition="out" filter="fade">
                                      <p:cBhvr>
                                        <p:cTn id="165" dur="500"/>
                                        <p:tgtEl>
                                          <p:spTgt spid="106"/>
                                        </p:tgtEl>
                                      </p:cBhvr>
                                    </p:animEffect>
                                    <p:set>
                                      <p:cBhvr>
                                        <p:cTn id="166" dur="1" fill="hold">
                                          <p:stCondLst>
                                            <p:cond delay="499"/>
                                          </p:stCondLst>
                                        </p:cTn>
                                        <p:tgtEl>
                                          <p:spTgt spid="106"/>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107"/>
                                        </p:tgtEl>
                                      </p:cBhvr>
                                    </p:animEffect>
                                    <p:set>
                                      <p:cBhvr>
                                        <p:cTn id="169" dur="1" fill="hold">
                                          <p:stCondLst>
                                            <p:cond delay="499"/>
                                          </p:stCondLst>
                                        </p:cTn>
                                        <p:tgtEl>
                                          <p:spTgt spid="10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109"/>
                                        </p:tgtEl>
                                      </p:cBhvr>
                                    </p:animEffect>
                                    <p:set>
                                      <p:cBhvr>
                                        <p:cTn id="172" dur="1" fill="hold">
                                          <p:stCondLst>
                                            <p:cond delay="499"/>
                                          </p:stCondLst>
                                        </p:cTn>
                                        <p:tgtEl>
                                          <p:spTgt spid="109"/>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108"/>
                                        </p:tgtEl>
                                      </p:cBhvr>
                                    </p:animEffect>
                                    <p:set>
                                      <p:cBhvr>
                                        <p:cTn id="175" dur="1" fill="hold">
                                          <p:stCondLst>
                                            <p:cond delay="499"/>
                                          </p:stCondLst>
                                        </p:cTn>
                                        <p:tgtEl>
                                          <p:spTgt spid="108"/>
                                        </p:tgtEl>
                                        <p:attrNameLst>
                                          <p:attrName>style.visibility</p:attrName>
                                        </p:attrNameLst>
                                      </p:cBhvr>
                                      <p:to>
                                        <p:strVal val="hidden"/>
                                      </p:to>
                                    </p:set>
                                  </p:childTnLst>
                                </p:cTn>
                              </p:par>
                            </p:childTnLst>
                          </p:cTn>
                        </p:par>
                        <p:par>
                          <p:cTn id="176" fill="hold">
                            <p:stCondLst>
                              <p:cond delay="500"/>
                            </p:stCondLst>
                            <p:childTnLst>
                              <p:par>
                                <p:cTn id="177" presetID="10" presetClass="exit" presetSubtype="0" fill="hold" grpId="1" nodeType="afterEffect">
                                  <p:stCondLst>
                                    <p:cond delay="0"/>
                                  </p:stCondLst>
                                  <p:childTnLst>
                                    <p:animEffect transition="out" filter="fade">
                                      <p:cBhvr>
                                        <p:cTn id="178" dur="500"/>
                                        <p:tgtEl>
                                          <p:spTgt spid="105"/>
                                        </p:tgtEl>
                                      </p:cBhvr>
                                    </p:animEffect>
                                    <p:set>
                                      <p:cBhvr>
                                        <p:cTn id="179" dur="1" fill="hold">
                                          <p:stCondLst>
                                            <p:cond delay="499"/>
                                          </p:stCondLst>
                                        </p:cTn>
                                        <p:tgtEl>
                                          <p:spTgt spid="105"/>
                                        </p:tgtEl>
                                        <p:attrNameLst>
                                          <p:attrName>style.visibility</p:attrName>
                                        </p:attrNameLst>
                                      </p:cBhvr>
                                      <p:to>
                                        <p:strVal val="hidden"/>
                                      </p:to>
                                    </p:set>
                                  </p:childTnLst>
                                </p:cTn>
                              </p:par>
                              <p:par>
                                <p:cTn id="180" presetID="10" presetClass="exit" presetSubtype="0" fill="hold" grpId="1" nodeType="withEffect">
                                  <p:stCondLst>
                                    <p:cond delay="0"/>
                                  </p:stCondLst>
                                  <p:childTnLst>
                                    <p:animEffect transition="out" filter="fade">
                                      <p:cBhvr>
                                        <p:cTn id="181" dur="500"/>
                                        <p:tgtEl>
                                          <p:spTgt spid="104"/>
                                        </p:tgtEl>
                                      </p:cBhvr>
                                    </p:animEffect>
                                    <p:set>
                                      <p:cBhvr>
                                        <p:cTn id="182" dur="1" fill="hold">
                                          <p:stCondLst>
                                            <p:cond delay="499"/>
                                          </p:stCondLst>
                                        </p:cTn>
                                        <p:tgtEl>
                                          <p:spTgt spid="104"/>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17"/>
                                        </p:tgtEl>
                                        <p:attrNameLst>
                                          <p:attrName>style.visibility</p:attrName>
                                        </p:attrNameLst>
                                      </p:cBhvr>
                                      <p:to>
                                        <p:strVal val="visible"/>
                                      </p:to>
                                    </p:set>
                                    <p:animEffect transition="in" filter="fade">
                                      <p:cBhvr>
                                        <p:cTn id="187" dur="500"/>
                                        <p:tgtEl>
                                          <p:spTgt spid="11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1"/>
                                        </p:tgtEl>
                                        <p:attrNameLst>
                                          <p:attrName>style.visibility</p:attrName>
                                        </p:attrNameLst>
                                      </p:cBhvr>
                                      <p:to>
                                        <p:strVal val="visible"/>
                                      </p:to>
                                    </p:set>
                                    <p:animEffect transition="in" filter="fade">
                                      <p:cBhvr>
                                        <p:cTn id="190" dur="500"/>
                                        <p:tgtEl>
                                          <p:spTgt spid="111"/>
                                        </p:tgtEl>
                                      </p:cBhvr>
                                    </p:animEffect>
                                  </p:childTnLst>
                                </p:cTn>
                              </p:par>
                            </p:childTnLst>
                          </p:cTn>
                        </p:par>
                        <p:par>
                          <p:cTn id="191" fill="hold">
                            <p:stCondLst>
                              <p:cond delay="500"/>
                            </p:stCondLst>
                            <p:childTnLst>
                              <p:par>
                                <p:cTn id="192" presetID="10" presetClass="entr" presetSubtype="0" fill="hold" grpId="0" nodeType="afterEffect">
                                  <p:stCondLst>
                                    <p:cond delay="0"/>
                                  </p:stCondLst>
                                  <p:childTnLst>
                                    <p:set>
                                      <p:cBhvr>
                                        <p:cTn id="193" dur="1" fill="hold">
                                          <p:stCondLst>
                                            <p:cond delay="0"/>
                                          </p:stCondLst>
                                        </p:cTn>
                                        <p:tgtEl>
                                          <p:spTgt spid="112"/>
                                        </p:tgtEl>
                                        <p:attrNameLst>
                                          <p:attrName>style.visibility</p:attrName>
                                        </p:attrNameLst>
                                      </p:cBhvr>
                                      <p:to>
                                        <p:strVal val="visible"/>
                                      </p:to>
                                    </p:set>
                                    <p:animEffect transition="in" filter="fade">
                                      <p:cBhvr>
                                        <p:cTn id="194" dur="500"/>
                                        <p:tgtEl>
                                          <p:spTgt spid="112"/>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14"/>
                                        </p:tgtEl>
                                        <p:attrNameLst>
                                          <p:attrName>style.visibility</p:attrName>
                                        </p:attrNameLst>
                                      </p:cBhvr>
                                      <p:to>
                                        <p:strVal val="visible"/>
                                      </p:to>
                                    </p:set>
                                    <p:animEffect transition="in" filter="fade">
                                      <p:cBhvr>
                                        <p:cTn id="197" dur="500"/>
                                        <p:tgtEl>
                                          <p:spTgt spid="114"/>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15"/>
                                        </p:tgtEl>
                                        <p:attrNameLst>
                                          <p:attrName>style.visibility</p:attrName>
                                        </p:attrNameLst>
                                      </p:cBhvr>
                                      <p:to>
                                        <p:strVal val="visible"/>
                                      </p:to>
                                    </p:set>
                                    <p:animEffect transition="in" filter="fade">
                                      <p:cBhvr>
                                        <p:cTn id="200" dur="500"/>
                                        <p:tgtEl>
                                          <p:spTgt spid="115"/>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13"/>
                                        </p:tgtEl>
                                        <p:attrNameLst>
                                          <p:attrName>style.visibility</p:attrName>
                                        </p:attrNameLst>
                                      </p:cBhvr>
                                      <p:to>
                                        <p:strVal val="visible"/>
                                      </p:to>
                                    </p:set>
                                    <p:animEffect transition="in" filter="fade">
                                      <p:cBhvr>
                                        <p:cTn id="203" dur="500"/>
                                        <p:tgtEl>
                                          <p:spTgt spid="113"/>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xit" presetSubtype="0" fill="hold" grpId="1" nodeType="clickEffect">
                                  <p:stCondLst>
                                    <p:cond delay="0"/>
                                  </p:stCondLst>
                                  <p:childTnLst>
                                    <p:animEffect transition="out" filter="fade">
                                      <p:cBhvr>
                                        <p:cTn id="207" dur="500"/>
                                        <p:tgtEl>
                                          <p:spTgt spid="112"/>
                                        </p:tgtEl>
                                      </p:cBhvr>
                                    </p:animEffect>
                                    <p:set>
                                      <p:cBhvr>
                                        <p:cTn id="208" dur="1" fill="hold">
                                          <p:stCondLst>
                                            <p:cond delay="499"/>
                                          </p:stCondLst>
                                        </p:cTn>
                                        <p:tgtEl>
                                          <p:spTgt spid="112"/>
                                        </p:tgtEl>
                                        <p:attrNameLst>
                                          <p:attrName>style.visibility</p:attrName>
                                        </p:attrNameLst>
                                      </p:cBhvr>
                                      <p:to>
                                        <p:strVal val="hidden"/>
                                      </p:to>
                                    </p:set>
                                  </p:childTnLst>
                                </p:cTn>
                              </p:par>
                              <p:par>
                                <p:cTn id="209" presetID="10" presetClass="exit" presetSubtype="0" fill="hold" grpId="1" nodeType="withEffect">
                                  <p:stCondLst>
                                    <p:cond delay="0"/>
                                  </p:stCondLst>
                                  <p:childTnLst>
                                    <p:animEffect transition="out" filter="fade">
                                      <p:cBhvr>
                                        <p:cTn id="210" dur="500"/>
                                        <p:tgtEl>
                                          <p:spTgt spid="113"/>
                                        </p:tgtEl>
                                      </p:cBhvr>
                                    </p:animEffect>
                                    <p:set>
                                      <p:cBhvr>
                                        <p:cTn id="211" dur="1" fill="hold">
                                          <p:stCondLst>
                                            <p:cond delay="499"/>
                                          </p:stCondLst>
                                        </p:cTn>
                                        <p:tgtEl>
                                          <p:spTgt spid="113"/>
                                        </p:tgtEl>
                                        <p:attrNameLst>
                                          <p:attrName>style.visibility</p:attrName>
                                        </p:attrNameLst>
                                      </p:cBhvr>
                                      <p:to>
                                        <p:strVal val="hidden"/>
                                      </p:to>
                                    </p:set>
                                  </p:childTnLst>
                                </p:cTn>
                              </p:par>
                              <p:par>
                                <p:cTn id="212" presetID="10" presetClass="exit" presetSubtype="0" fill="hold" grpId="1" nodeType="withEffect">
                                  <p:stCondLst>
                                    <p:cond delay="0"/>
                                  </p:stCondLst>
                                  <p:childTnLst>
                                    <p:animEffect transition="out" filter="fade">
                                      <p:cBhvr>
                                        <p:cTn id="213" dur="500"/>
                                        <p:tgtEl>
                                          <p:spTgt spid="115"/>
                                        </p:tgtEl>
                                      </p:cBhvr>
                                    </p:animEffect>
                                    <p:set>
                                      <p:cBhvr>
                                        <p:cTn id="214" dur="1" fill="hold">
                                          <p:stCondLst>
                                            <p:cond delay="499"/>
                                          </p:stCondLst>
                                        </p:cTn>
                                        <p:tgtEl>
                                          <p:spTgt spid="115"/>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114"/>
                                        </p:tgtEl>
                                      </p:cBhvr>
                                    </p:animEffect>
                                    <p:set>
                                      <p:cBhvr>
                                        <p:cTn id="217" dur="1" fill="hold">
                                          <p:stCondLst>
                                            <p:cond delay="499"/>
                                          </p:stCondLst>
                                        </p:cTn>
                                        <p:tgtEl>
                                          <p:spTgt spid="114"/>
                                        </p:tgtEl>
                                        <p:attrNameLst>
                                          <p:attrName>style.visibility</p:attrName>
                                        </p:attrNameLst>
                                      </p:cBhvr>
                                      <p:to>
                                        <p:strVal val="hidden"/>
                                      </p:to>
                                    </p:set>
                                  </p:childTnLst>
                                </p:cTn>
                              </p:par>
                            </p:childTnLst>
                          </p:cTn>
                        </p:par>
                        <p:par>
                          <p:cTn id="218" fill="hold">
                            <p:stCondLst>
                              <p:cond delay="500"/>
                            </p:stCondLst>
                            <p:childTnLst>
                              <p:par>
                                <p:cTn id="219" presetID="10" presetClass="exit" presetSubtype="0" fill="hold" grpId="1" nodeType="afterEffect">
                                  <p:stCondLst>
                                    <p:cond delay="0"/>
                                  </p:stCondLst>
                                  <p:childTnLst>
                                    <p:animEffect transition="out" filter="fade">
                                      <p:cBhvr>
                                        <p:cTn id="220" dur="500"/>
                                        <p:tgtEl>
                                          <p:spTgt spid="117"/>
                                        </p:tgtEl>
                                      </p:cBhvr>
                                    </p:animEffect>
                                    <p:set>
                                      <p:cBhvr>
                                        <p:cTn id="221" dur="1" fill="hold">
                                          <p:stCondLst>
                                            <p:cond delay="499"/>
                                          </p:stCondLst>
                                        </p:cTn>
                                        <p:tgtEl>
                                          <p:spTgt spid="117"/>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500"/>
                                        <p:tgtEl>
                                          <p:spTgt spid="111"/>
                                        </p:tgtEl>
                                      </p:cBhvr>
                                    </p:animEffect>
                                    <p:set>
                                      <p:cBhvr>
                                        <p:cTn id="224" dur="1" fill="hold">
                                          <p:stCondLst>
                                            <p:cond delay="499"/>
                                          </p:stCondLst>
                                        </p:cTn>
                                        <p:tgtEl>
                                          <p:spTgt spid="111"/>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124"/>
                                        </p:tgtEl>
                                        <p:attrNameLst>
                                          <p:attrName>style.visibility</p:attrName>
                                        </p:attrNameLst>
                                      </p:cBhvr>
                                      <p:to>
                                        <p:strVal val="visible"/>
                                      </p:to>
                                    </p:set>
                                    <p:animEffect transition="in" filter="fade">
                                      <p:cBhvr>
                                        <p:cTn id="229" dur="500"/>
                                        <p:tgtEl>
                                          <p:spTgt spid="124"/>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25"/>
                                        </p:tgtEl>
                                        <p:attrNameLst>
                                          <p:attrName>style.visibility</p:attrName>
                                        </p:attrNameLst>
                                      </p:cBhvr>
                                      <p:to>
                                        <p:strVal val="visible"/>
                                      </p:to>
                                    </p:set>
                                    <p:animEffect transition="in" filter="fade">
                                      <p:cBhvr>
                                        <p:cTn id="232" dur="500"/>
                                        <p:tgtEl>
                                          <p:spTgt spid="125"/>
                                        </p:tgtEl>
                                      </p:cBhvr>
                                    </p:animEffect>
                                  </p:childTnLst>
                                </p:cTn>
                              </p:par>
                            </p:childTnLst>
                          </p:cTn>
                        </p:par>
                        <p:par>
                          <p:cTn id="233" fill="hold">
                            <p:stCondLst>
                              <p:cond delay="500"/>
                            </p:stCondLst>
                            <p:childTnLst>
                              <p:par>
                                <p:cTn id="234" presetID="10" presetClass="entr" presetSubtype="0" fill="hold" grpId="0" nodeType="afterEffect">
                                  <p:stCondLst>
                                    <p:cond delay="0"/>
                                  </p:stCondLst>
                                  <p:childTnLst>
                                    <p:set>
                                      <p:cBhvr>
                                        <p:cTn id="235" dur="1" fill="hold">
                                          <p:stCondLst>
                                            <p:cond delay="0"/>
                                          </p:stCondLst>
                                        </p:cTn>
                                        <p:tgtEl>
                                          <p:spTgt spid="126"/>
                                        </p:tgtEl>
                                        <p:attrNameLst>
                                          <p:attrName>style.visibility</p:attrName>
                                        </p:attrNameLst>
                                      </p:cBhvr>
                                      <p:to>
                                        <p:strVal val="visible"/>
                                      </p:to>
                                    </p:set>
                                    <p:animEffect transition="in" filter="fade">
                                      <p:cBhvr>
                                        <p:cTn id="236" dur="500"/>
                                        <p:tgtEl>
                                          <p:spTgt spid="126"/>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127"/>
                                        </p:tgtEl>
                                        <p:attrNameLst>
                                          <p:attrName>style.visibility</p:attrName>
                                        </p:attrNameLst>
                                      </p:cBhvr>
                                      <p:to>
                                        <p:strVal val="visible"/>
                                      </p:to>
                                    </p:set>
                                    <p:animEffect transition="in" filter="fade">
                                      <p:cBhvr>
                                        <p:cTn id="239" dur="500"/>
                                        <p:tgtEl>
                                          <p:spTgt spid="127"/>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Effect transition="in" filter="fade">
                                      <p:cBhvr>
                                        <p:cTn id="242" dur="500"/>
                                        <p:tgtEl>
                                          <p:spTgt spid="129"/>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128"/>
                                        </p:tgtEl>
                                        <p:attrNameLst>
                                          <p:attrName>style.visibility</p:attrName>
                                        </p:attrNameLst>
                                      </p:cBhvr>
                                      <p:to>
                                        <p:strVal val="visible"/>
                                      </p:to>
                                    </p:set>
                                    <p:animEffect transition="in" filter="fade">
                                      <p:cBhvr>
                                        <p:cTn id="245" dur="500"/>
                                        <p:tgtEl>
                                          <p:spTgt spid="128"/>
                                        </p:tgtEl>
                                      </p:cBhvr>
                                    </p:animEffect>
                                  </p:childTnLst>
                                </p:cTn>
                              </p:par>
                            </p:childTnLst>
                          </p:cTn>
                        </p:par>
                      </p:childTnLst>
                    </p:cTn>
                  </p:par>
                  <p:par>
                    <p:cTn id="246" fill="hold">
                      <p:stCondLst>
                        <p:cond delay="indefinite"/>
                      </p:stCondLst>
                      <p:childTnLst>
                        <p:par>
                          <p:cTn id="247" fill="hold">
                            <p:stCondLst>
                              <p:cond delay="0"/>
                            </p:stCondLst>
                            <p:childTnLst>
                              <p:par>
                                <p:cTn id="248" presetID="10" presetClass="exit" presetSubtype="0" fill="hold" grpId="1" nodeType="clickEffect">
                                  <p:stCondLst>
                                    <p:cond delay="0"/>
                                  </p:stCondLst>
                                  <p:childTnLst>
                                    <p:animEffect transition="out" filter="fade">
                                      <p:cBhvr>
                                        <p:cTn id="249" dur="500"/>
                                        <p:tgtEl>
                                          <p:spTgt spid="126"/>
                                        </p:tgtEl>
                                      </p:cBhvr>
                                    </p:animEffect>
                                    <p:set>
                                      <p:cBhvr>
                                        <p:cTn id="250" dur="1" fill="hold">
                                          <p:stCondLst>
                                            <p:cond delay="499"/>
                                          </p:stCondLst>
                                        </p:cTn>
                                        <p:tgtEl>
                                          <p:spTgt spid="126"/>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127"/>
                                        </p:tgtEl>
                                      </p:cBhvr>
                                    </p:animEffect>
                                    <p:set>
                                      <p:cBhvr>
                                        <p:cTn id="253" dur="1" fill="hold">
                                          <p:stCondLst>
                                            <p:cond delay="499"/>
                                          </p:stCondLst>
                                        </p:cTn>
                                        <p:tgtEl>
                                          <p:spTgt spid="127"/>
                                        </p:tgtEl>
                                        <p:attrNameLst>
                                          <p:attrName>style.visibility</p:attrName>
                                        </p:attrNameLst>
                                      </p:cBhvr>
                                      <p:to>
                                        <p:strVal val="hidden"/>
                                      </p:to>
                                    </p:set>
                                  </p:childTnLst>
                                </p:cTn>
                              </p:par>
                              <p:par>
                                <p:cTn id="254" presetID="10" presetClass="exit" presetSubtype="0" fill="hold" grpId="1" nodeType="withEffect">
                                  <p:stCondLst>
                                    <p:cond delay="0"/>
                                  </p:stCondLst>
                                  <p:childTnLst>
                                    <p:animEffect transition="out" filter="fade">
                                      <p:cBhvr>
                                        <p:cTn id="255" dur="500"/>
                                        <p:tgtEl>
                                          <p:spTgt spid="128"/>
                                        </p:tgtEl>
                                      </p:cBhvr>
                                    </p:animEffect>
                                    <p:set>
                                      <p:cBhvr>
                                        <p:cTn id="256" dur="1" fill="hold">
                                          <p:stCondLst>
                                            <p:cond delay="499"/>
                                          </p:stCondLst>
                                        </p:cTn>
                                        <p:tgtEl>
                                          <p:spTgt spid="128"/>
                                        </p:tgtEl>
                                        <p:attrNameLst>
                                          <p:attrName>style.visibility</p:attrName>
                                        </p:attrNameLst>
                                      </p:cBhvr>
                                      <p:to>
                                        <p:strVal val="hidden"/>
                                      </p:to>
                                    </p:set>
                                  </p:childTnLst>
                                </p:cTn>
                              </p:par>
                              <p:par>
                                <p:cTn id="257" presetID="10" presetClass="exit" presetSubtype="0" fill="hold" grpId="1" nodeType="withEffect">
                                  <p:stCondLst>
                                    <p:cond delay="0"/>
                                  </p:stCondLst>
                                  <p:childTnLst>
                                    <p:animEffect transition="out" filter="fade">
                                      <p:cBhvr>
                                        <p:cTn id="258" dur="500"/>
                                        <p:tgtEl>
                                          <p:spTgt spid="129"/>
                                        </p:tgtEl>
                                      </p:cBhvr>
                                    </p:animEffect>
                                    <p:set>
                                      <p:cBhvr>
                                        <p:cTn id="259" dur="1" fill="hold">
                                          <p:stCondLst>
                                            <p:cond delay="499"/>
                                          </p:stCondLst>
                                        </p:cTn>
                                        <p:tgtEl>
                                          <p:spTgt spid="129"/>
                                        </p:tgtEl>
                                        <p:attrNameLst>
                                          <p:attrName>style.visibility</p:attrName>
                                        </p:attrNameLst>
                                      </p:cBhvr>
                                      <p:to>
                                        <p:strVal val="hidden"/>
                                      </p:to>
                                    </p:set>
                                  </p:childTnLst>
                                </p:cTn>
                              </p:par>
                            </p:childTnLst>
                          </p:cTn>
                        </p:par>
                        <p:par>
                          <p:cTn id="260" fill="hold">
                            <p:stCondLst>
                              <p:cond delay="500"/>
                            </p:stCondLst>
                            <p:childTnLst>
                              <p:par>
                                <p:cTn id="261" presetID="10" presetClass="exit" presetSubtype="0" fill="hold" grpId="1" nodeType="afterEffect">
                                  <p:stCondLst>
                                    <p:cond delay="0"/>
                                  </p:stCondLst>
                                  <p:childTnLst>
                                    <p:animEffect transition="out" filter="fade">
                                      <p:cBhvr>
                                        <p:cTn id="262" dur="500"/>
                                        <p:tgtEl>
                                          <p:spTgt spid="124"/>
                                        </p:tgtEl>
                                      </p:cBhvr>
                                    </p:animEffect>
                                    <p:set>
                                      <p:cBhvr>
                                        <p:cTn id="263" dur="1" fill="hold">
                                          <p:stCondLst>
                                            <p:cond delay="499"/>
                                          </p:stCondLst>
                                        </p:cTn>
                                        <p:tgtEl>
                                          <p:spTgt spid="124"/>
                                        </p:tgtEl>
                                        <p:attrNameLst>
                                          <p:attrName>style.visibility</p:attrName>
                                        </p:attrNameLst>
                                      </p:cBhvr>
                                      <p:to>
                                        <p:strVal val="hidden"/>
                                      </p:to>
                                    </p:set>
                                  </p:childTnLst>
                                </p:cTn>
                              </p:par>
                              <p:par>
                                <p:cTn id="264" presetID="10" presetClass="exit" presetSubtype="0" fill="hold" grpId="1" nodeType="withEffect">
                                  <p:stCondLst>
                                    <p:cond delay="0"/>
                                  </p:stCondLst>
                                  <p:childTnLst>
                                    <p:animEffect transition="out" filter="fade">
                                      <p:cBhvr>
                                        <p:cTn id="265" dur="500"/>
                                        <p:tgtEl>
                                          <p:spTgt spid="125"/>
                                        </p:tgtEl>
                                      </p:cBhvr>
                                    </p:animEffect>
                                    <p:set>
                                      <p:cBhvr>
                                        <p:cTn id="266" dur="1" fill="hold">
                                          <p:stCondLst>
                                            <p:cond delay="499"/>
                                          </p:stCondLst>
                                        </p:cTn>
                                        <p:tgtEl>
                                          <p:spTgt spid="125"/>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0" presetClass="exit" presetSubtype="0" fill="hold" grpId="1" nodeType="clickEffect">
                                  <p:stCondLst>
                                    <p:cond delay="0"/>
                                  </p:stCondLst>
                                  <p:childTnLst>
                                    <p:animEffect transition="out" filter="fade">
                                      <p:cBhvr>
                                        <p:cTn id="270" dur="500"/>
                                        <p:tgtEl>
                                          <p:spTgt spid="92"/>
                                        </p:tgtEl>
                                      </p:cBhvr>
                                    </p:animEffect>
                                    <p:set>
                                      <p:cBhvr>
                                        <p:cTn id="271" dur="1" fill="hold">
                                          <p:stCondLst>
                                            <p:cond delay="499"/>
                                          </p:stCondLst>
                                        </p:cTn>
                                        <p:tgtEl>
                                          <p:spTgt spid="92"/>
                                        </p:tgtEl>
                                        <p:attrNameLst>
                                          <p:attrName>style.visibility</p:attrName>
                                        </p:attrNameLst>
                                      </p:cBhvr>
                                      <p:to>
                                        <p:strVal val="hidden"/>
                                      </p:to>
                                    </p:set>
                                  </p:childTnLst>
                                </p:cTn>
                              </p:par>
                            </p:childTnLst>
                          </p:cTn>
                        </p:par>
                        <p:par>
                          <p:cTn id="272" fill="hold">
                            <p:stCondLst>
                              <p:cond delay="500"/>
                            </p:stCondLst>
                            <p:childTnLst>
                              <p:par>
                                <p:cTn id="273" presetID="10" presetClass="exit" presetSubtype="0" fill="hold" grpId="1" nodeType="afterEffect">
                                  <p:stCondLst>
                                    <p:cond delay="0"/>
                                  </p:stCondLst>
                                  <p:childTnLst>
                                    <p:animEffect transition="out" filter="fade">
                                      <p:cBhvr>
                                        <p:cTn id="274" dur="500"/>
                                        <p:tgtEl>
                                          <p:spTgt spid="93"/>
                                        </p:tgtEl>
                                      </p:cBhvr>
                                    </p:animEffect>
                                    <p:set>
                                      <p:cBhvr>
                                        <p:cTn id="275" dur="1" fill="hold">
                                          <p:stCondLst>
                                            <p:cond delay="499"/>
                                          </p:stCondLst>
                                        </p:cTn>
                                        <p:tgtEl>
                                          <p:spTgt spid="93"/>
                                        </p:tgtEl>
                                        <p:attrNameLst>
                                          <p:attrName>style.visibility</p:attrName>
                                        </p:attrNameLst>
                                      </p:cBhvr>
                                      <p:to>
                                        <p:strVal val="hidden"/>
                                      </p:to>
                                    </p:set>
                                  </p:childTnLst>
                                </p:cTn>
                              </p:par>
                            </p:childTnLst>
                          </p:cTn>
                        </p:par>
                      </p:childTnLst>
                    </p:cTn>
                  </p:par>
                  <p:par>
                    <p:cTn id="276" fill="hold">
                      <p:stCondLst>
                        <p:cond delay="indefinite"/>
                      </p:stCondLst>
                      <p:childTnLst>
                        <p:par>
                          <p:cTn id="277" fill="hold">
                            <p:stCondLst>
                              <p:cond delay="0"/>
                            </p:stCondLst>
                            <p:childTnLst>
                              <p:par>
                                <p:cTn id="278" presetID="22" presetClass="entr" presetSubtype="2" fill="hold" grpId="0" nodeType="clickEffect">
                                  <p:stCondLst>
                                    <p:cond delay="0"/>
                                  </p:stCondLst>
                                  <p:childTnLst>
                                    <p:set>
                                      <p:cBhvr>
                                        <p:cTn id="279" dur="1" fill="hold">
                                          <p:stCondLst>
                                            <p:cond delay="0"/>
                                          </p:stCondLst>
                                        </p:cTn>
                                        <p:tgtEl>
                                          <p:spTgt spid="5"/>
                                        </p:tgtEl>
                                        <p:attrNameLst>
                                          <p:attrName>style.visibility</p:attrName>
                                        </p:attrNameLst>
                                      </p:cBhvr>
                                      <p:to>
                                        <p:strVal val="visible"/>
                                      </p:to>
                                    </p:set>
                                    <p:animEffect transition="in" filter="wipe(right)">
                                      <p:cBhvr>
                                        <p:cTn id="280" dur="500"/>
                                        <p:tgtEl>
                                          <p:spTgt spid="5"/>
                                        </p:tgtEl>
                                      </p:cBhvr>
                                    </p:animEffect>
                                  </p:childTnLst>
                                </p:cTn>
                              </p:par>
                            </p:childTnLst>
                          </p:cTn>
                        </p:par>
                        <p:par>
                          <p:cTn id="281" fill="hold">
                            <p:stCondLst>
                              <p:cond delay="500"/>
                            </p:stCondLst>
                            <p:childTnLst>
                              <p:par>
                                <p:cTn id="282" presetID="10" presetClass="entr" presetSubtype="0" fill="hold" grpId="0" nodeType="afterEffect">
                                  <p:stCondLst>
                                    <p:cond delay="0"/>
                                  </p:stCondLst>
                                  <p:childTnLst>
                                    <p:set>
                                      <p:cBhvr>
                                        <p:cTn id="283" dur="1" fill="hold">
                                          <p:stCondLst>
                                            <p:cond delay="0"/>
                                          </p:stCondLst>
                                        </p:cTn>
                                        <p:tgtEl>
                                          <p:spTgt spid="91"/>
                                        </p:tgtEl>
                                        <p:attrNameLst>
                                          <p:attrName>style.visibility</p:attrName>
                                        </p:attrNameLst>
                                      </p:cBhvr>
                                      <p:to>
                                        <p:strVal val="visible"/>
                                      </p:to>
                                    </p:set>
                                    <p:animEffect transition="in" filter="fade">
                                      <p:cBhvr>
                                        <p:cTn id="28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3" grpId="1"/>
      <p:bldP spid="125" grpId="0" animBg="1"/>
      <p:bldP spid="125" grpId="1" animBg="1"/>
      <p:bldP spid="111" grpId="0" animBg="1"/>
      <p:bldP spid="111" grpId="1" animBg="1"/>
      <p:bldP spid="104" grpId="0" animBg="1"/>
      <p:bldP spid="104" grpId="1" animBg="1"/>
      <p:bldP spid="94" grpId="0" animBg="1"/>
      <p:bldP spid="94" grpId="1" animBg="1"/>
      <p:bldP spid="28" grpId="0" animBg="1"/>
      <p:bldP spid="54" grpId="0" animBg="1"/>
      <p:bldP spid="55" grpId="0" animBg="1"/>
      <p:bldP spid="56" grpId="0" animBg="1"/>
      <p:bldP spid="69" grpId="0" animBg="1"/>
      <p:bldP spid="70" grpId="0" animBg="1"/>
      <p:bldP spid="71" grpId="0" animBg="1"/>
      <p:bldP spid="72" grpId="0" animBg="1"/>
      <p:bldP spid="74" grpId="0" animBg="1"/>
      <p:bldP spid="75" grpId="0" animBg="1"/>
      <p:bldP spid="39" grpId="0" animBg="1"/>
      <p:bldP spid="40" grpId="0" animBg="1"/>
      <p:bldP spid="41" grpId="0" animBg="1"/>
      <p:bldP spid="42" grpId="0" animBg="1"/>
      <p:bldP spid="47" grpId="0" animBg="1"/>
      <p:bldP spid="48" grpId="0" animBg="1"/>
      <p:bldP spid="49" grpId="0" animBg="1"/>
      <p:bldP spid="50" grpId="0" animBg="1"/>
      <p:bldP spid="103" grpId="0" animBg="1"/>
      <p:bldP spid="110" grpId="0" animBg="1"/>
      <p:bldP spid="5" grpId="0" animBg="1"/>
      <p:bldP spid="90" grpId="0"/>
      <p:bldP spid="92" grpId="0"/>
      <p:bldP spid="92" grpId="1"/>
      <p:bldP spid="8" grpId="0" animBg="1"/>
      <p:bldP spid="8" grpId="1" animBg="1"/>
      <p:bldP spid="95" grpId="0" animBg="1"/>
      <p:bldP spid="95" grpId="1" animBg="1"/>
      <p:bldP spid="96" grpId="0" animBg="1"/>
      <p:bldP spid="96" grpId="1" animBg="1"/>
      <p:bldP spid="97" grpId="0" animBg="1"/>
      <p:bldP spid="97" grpId="1" animBg="1"/>
      <p:bldP spid="98" grpId="0" animBg="1"/>
      <p:bldP spid="98"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7" grpId="0" animBg="1"/>
      <p:bldP spid="117" grpId="1" animBg="1"/>
      <p:bldP spid="112" grpId="0" animBg="1"/>
      <p:bldP spid="112" grpId="1" animBg="1"/>
      <p:bldP spid="113" grpId="0" animBg="1"/>
      <p:bldP spid="113" grpId="1" animBg="1"/>
      <p:bldP spid="114" grpId="0" animBg="1"/>
      <p:bldP spid="114" grpId="1" animBg="1"/>
      <p:bldP spid="115" grpId="0" animBg="1"/>
      <p:bldP spid="115" grpId="1" animBg="1"/>
      <p:bldP spid="124" grpId="0" animBg="1"/>
      <p:bldP spid="124" grpId="1" animBg="1"/>
      <p:bldP spid="127" grpId="0" animBg="1"/>
      <p:bldP spid="127" grpId="1" animBg="1"/>
      <p:bldP spid="128" grpId="0" animBg="1"/>
      <p:bldP spid="128" grpId="1" animBg="1"/>
      <p:bldP spid="129" grpId="0" animBg="1"/>
      <p:bldP spid="129" grpId="1" animBg="1"/>
      <p:bldP spid="126" grpId="0" animBg="1"/>
      <p:bldP spid="126" grpId="1" animBg="1"/>
      <p:bldP spid="9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0A4F7C36-C7C9-4880-9E2E-85F00D4B44E2}"/>
              </a:ext>
            </a:extLst>
          </p:cNvPr>
          <p:cNvSpPr/>
          <p:nvPr/>
        </p:nvSpPr>
        <p:spPr>
          <a:xfrm>
            <a:off x="8752959" y="345364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51" name="Rectangle 50">
            <a:extLst>
              <a:ext uri="{FF2B5EF4-FFF2-40B4-BE49-F238E27FC236}">
                <a16:creationId xmlns:a16="http://schemas.microsoft.com/office/drawing/2014/main" id="{4B93A63D-2344-418F-9173-D4390E8B3780}"/>
              </a:ext>
            </a:extLst>
          </p:cNvPr>
          <p:cNvSpPr/>
          <p:nvPr/>
        </p:nvSpPr>
        <p:spPr>
          <a:xfrm>
            <a:off x="4174390"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0" name="Rectangle 39">
            <a:extLst>
              <a:ext uri="{FF2B5EF4-FFF2-40B4-BE49-F238E27FC236}">
                <a16:creationId xmlns:a16="http://schemas.microsoft.com/office/drawing/2014/main" id="{DFDDE6E3-B074-49E8-9926-2A300C6C1625}"/>
              </a:ext>
            </a:extLst>
          </p:cNvPr>
          <p:cNvSpPr/>
          <p:nvPr/>
        </p:nvSpPr>
        <p:spPr>
          <a:xfrm>
            <a:off x="4752459"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41" name="Rectangle 40">
            <a:extLst>
              <a:ext uri="{FF2B5EF4-FFF2-40B4-BE49-F238E27FC236}">
                <a16:creationId xmlns:a16="http://schemas.microsoft.com/office/drawing/2014/main" id="{3F7BF2F5-C33B-4C06-8DCF-0E7D33ACF705}"/>
              </a:ext>
            </a:extLst>
          </p:cNvPr>
          <p:cNvSpPr/>
          <p:nvPr/>
        </p:nvSpPr>
        <p:spPr>
          <a:xfrm>
            <a:off x="5330528"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85" name="Rectangle 84">
            <a:extLst>
              <a:ext uri="{FF2B5EF4-FFF2-40B4-BE49-F238E27FC236}">
                <a16:creationId xmlns:a16="http://schemas.microsoft.com/office/drawing/2014/main" id="{F20FA4D9-B130-4B9A-96B9-B04F83F6BADC}"/>
              </a:ext>
            </a:extLst>
          </p:cNvPr>
          <p:cNvSpPr/>
          <p:nvPr/>
        </p:nvSpPr>
        <p:spPr>
          <a:xfrm>
            <a:off x="5908597"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EEC7CAF-616B-4B9D-8A53-53AFE9380A1C}"/>
              </a:ext>
            </a:extLst>
          </p:cNvPr>
          <p:cNvSpPr>
            <a:spLocks noGrp="1"/>
          </p:cNvSpPr>
          <p:nvPr>
            <p:ph type="title"/>
          </p:nvPr>
        </p:nvSpPr>
        <p:spPr>
          <a:xfrm>
            <a:off x="476791" y="633526"/>
            <a:ext cx="6270850" cy="618631"/>
          </a:xfrm>
        </p:spPr>
        <p:txBody>
          <a:bodyPr/>
          <a:lstStyle/>
          <a:p>
            <a:r>
              <a:rPr lang="en-US" dirty="0"/>
              <a:t>Laplace heat transfer</a:t>
            </a:r>
          </a:p>
        </p:txBody>
      </p:sp>
      <p:sp>
        <p:nvSpPr>
          <p:cNvPr id="4" name="Text Placeholder 3">
            <a:extLst>
              <a:ext uri="{FF2B5EF4-FFF2-40B4-BE49-F238E27FC236}">
                <a16:creationId xmlns:a16="http://schemas.microsoft.com/office/drawing/2014/main" id="{ADA9E8DA-D20E-4660-9109-2E69C2411F83}"/>
              </a:ext>
            </a:extLst>
          </p:cNvPr>
          <p:cNvSpPr>
            <a:spLocks noGrp="1"/>
          </p:cNvSpPr>
          <p:nvPr>
            <p:ph type="body" sz="quarter" idx="10"/>
          </p:nvPr>
        </p:nvSpPr>
        <p:spPr/>
        <p:txBody>
          <a:bodyPr/>
          <a:lstStyle/>
          <a:p>
            <a:r>
              <a:rPr lang="en-US" dirty="0"/>
              <a:t>Introduction to lab code</a:t>
            </a:r>
          </a:p>
        </p:txBody>
      </p:sp>
      <p:sp>
        <p:nvSpPr>
          <p:cNvPr id="28" name="Rectangle 27">
            <a:extLst>
              <a:ext uri="{FF2B5EF4-FFF2-40B4-BE49-F238E27FC236}">
                <a16:creationId xmlns:a16="http://schemas.microsoft.com/office/drawing/2014/main" id="{BB82348D-B58D-460C-AED0-7490BF95E20F}"/>
              </a:ext>
            </a:extLst>
          </p:cNvPr>
          <p:cNvSpPr/>
          <p:nvPr/>
        </p:nvSpPr>
        <p:spPr>
          <a:xfrm>
            <a:off x="4174390"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56" name="Rectangle 55">
            <a:extLst>
              <a:ext uri="{FF2B5EF4-FFF2-40B4-BE49-F238E27FC236}">
                <a16:creationId xmlns:a16="http://schemas.microsoft.com/office/drawing/2014/main" id="{6ACA3FDB-5581-4DCC-AD28-6FCA3A282042}"/>
              </a:ext>
            </a:extLst>
          </p:cNvPr>
          <p:cNvSpPr/>
          <p:nvPr/>
        </p:nvSpPr>
        <p:spPr>
          <a:xfrm>
            <a:off x="5908597"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57" name="Rectangle 56">
            <a:extLst>
              <a:ext uri="{FF2B5EF4-FFF2-40B4-BE49-F238E27FC236}">
                <a16:creationId xmlns:a16="http://schemas.microsoft.com/office/drawing/2014/main" id="{1A4803BC-BED5-413A-B53D-A8456B8DEB3A}"/>
              </a:ext>
            </a:extLst>
          </p:cNvPr>
          <p:cNvSpPr/>
          <p:nvPr/>
        </p:nvSpPr>
        <p:spPr>
          <a:xfrm>
            <a:off x="4174390"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58" name="Rectangle 57">
            <a:extLst>
              <a:ext uri="{FF2B5EF4-FFF2-40B4-BE49-F238E27FC236}">
                <a16:creationId xmlns:a16="http://schemas.microsoft.com/office/drawing/2014/main" id="{A9BD90CE-2B5F-43AE-8708-BE3F6EB233ED}"/>
              </a:ext>
            </a:extLst>
          </p:cNvPr>
          <p:cNvSpPr/>
          <p:nvPr/>
        </p:nvSpPr>
        <p:spPr>
          <a:xfrm>
            <a:off x="4752459"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59" name="Rectangle 58">
            <a:extLst>
              <a:ext uri="{FF2B5EF4-FFF2-40B4-BE49-F238E27FC236}">
                <a16:creationId xmlns:a16="http://schemas.microsoft.com/office/drawing/2014/main" id="{0D9C5D2E-1498-42AE-B43F-9C2E000C129F}"/>
              </a:ext>
            </a:extLst>
          </p:cNvPr>
          <p:cNvSpPr/>
          <p:nvPr/>
        </p:nvSpPr>
        <p:spPr>
          <a:xfrm>
            <a:off x="5330528"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60" name="Rectangle 59">
            <a:extLst>
              <a:ext uri="{FF2B5EF4-FFF2-40B4-BE49-F238E27FC236}">
                <a16:creationId xmlns:a16="http://schemas.microsoft.com/office/drawing/2014/main" id="{C3DBAE54-8904-457D-BEEC-C9AD584FD01B}"/>
              </a:ext>
            </a:extLst>
          </p:cNvPr>
          <p:cNvSpPr/>
          <p:nvPr/>
        </p:nvSpPr>
        <p:spPr>
          <a:xfrm>
            <a:off x="5908597"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1" name="Rectangle 60">
            <a:extLst>
              <a:ext uri="{FF2B5EF4-FFF2-40B4-BE49-F238E27FC236}">
                <a16:creationId xmlns:a16="http://schemas.microsoft.com/office/drawing/2014/main" id="{1372AEB4-7D68-4C89-8088-FE0860A0994A}"/>
              </a:ext>
            </a:extLst>
          </p:cNvPr>
          <p:cNvSpPr/>
          <p:nvPr/>
        </p:nvSpPr>
        <p:spPr>
          <a:xfrm>
            <a:off x="4174390"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2" name="Rectangle 61">
            <a:extLst>
              <a:ext uri="{FF2B5EF4-FFF2-40B4-BE49-F238E27FC236}">
                <a16:creationId xmlns:a16="http://schemas.microsoft.com/office/drawing/2014/main" id="{D6DEABB5-654F-43CE-ACF9-EA702474C4B7}"/>
              </a:ext>
            </a:extLst>
          </p:cNvPr>
          <p:cNvSpPr/>
          <p:nvPr/>
        </p:nvSpPr>
        <p:spPr>
          <a:xfrm>
            <a:off x="4752459"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3" name="Rectangle 62">
            <a:extLst>
              <a:ext uri="{FF2B5EF4-FFF2-40B4-BE49-F238E27FC236}">
                <a16:creationId xmlns:a16="http://schemas.microsoft.com/office/drawing/2014/main" id="{79C10788-3394-4DEE-A681-08DE5324762D}"/>
              </a:ext>
            </a:extLst>
          </p:cNvPr>
          <p:cNvSpPr/>
          <p:nvPr/>
        </p:nvSpPr>
        <p:spPr>
          <a:xfrm>
            <a:off x="5330528"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4" name="Rectangle 63">
            <a:extLst>
              <a:ext uri="{FF2B5EF4-FFF2-40B4-BE49-F238E27FC236}">
                <a16:creationId xmlns:a16="http://schemas.microsoft.com/office/drawing/2014/main" id="{6FF977D3-62A2-42A5-8D85-A7CCA4AEEDA3}"/>
              </a:ext>
            </a:extLst>
          </p:cNvPr>
          <p:cNvSpPr/>
          <p:nvPr/>
        </p:nvSpPr>
        <p:spPr>
          <a:xfrm>
            <a:off x="5908597"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5" name="Rectangle 64">
            <a:extLst>
              <a:ext uri="{FF2B5EF4-FFF2-40B4-BE49-F238E27FC236}">
                <a16:creationId xmlns:a16="http://schemas.microsoft.com/office/drawing/2014/main" id="{8E626CBD-B5A3-4958-BD57-2C3E5269274D}"/>
              </a:ext>
            </a:extLst>
          </p:cNvPr>
          <p:cNvSpPr/>
          <p:nvPr/>
        </p:nvSpPr>
        <p:spPr>
          <a:xfrm>
            <a:off x="4174390"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7" name="Rectangle 66">
            <a:extLst>
              <a:ext uri="{FF2B5EF4-FFF2-40B4-BE49-F238E27FC236}">
                <a16:creationId xmlns:a16="http://schemas.microsoft.com/office/drawing/2014/main" id="{58C4131F-367D-412D-9E93-0CC431933282}"/>
              </a:ext>
            </a:extLst>
          </p:cNvPr>
          <p:cNvSpPr/>
          <p:nvPr/>
        </p:nvSpPr>
        <p:spPr>
          <a:xfrm>
            <a:off x="5330528"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8" name="Rectangle 67">
            <a:extLst>
              <a:ext uri="{FF2B5EF4-FFF2-40B4-BE49-F238E27FC236}">
                <a16:creationId xmlns:a16="http://schemas.microsoft.com/office/drawing/2014/main" id="{1BABD3B0-A256-474A-91B8-753361C2839A}"/>
              </a:ext>
            </a:extLst>
          </p:cNvPr>
          <p:cNvSpPr/>
          <p:nvPr/>
        </p:nvSpPr>
        <p:spPr>
          <a:xfrm>
            <a:off x="5908597"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69" name="Rectangle 68">
            <a:extLst>
              <a:ext uri="{FF2B5EF4-FFF2-40B4-BE49-F238E27FC236}">
                <a16:creationId xmlns:a16="http://schemas.microsoft.com/office/drawing/2014/main" id="{47090B05-B6A0-46D5-80CD-B3B219FC9106}"/>
              </a:ext>
            </a:extLst>
          </p:cNvPr>
          <p:cNvSpPr/>
          <p:nvPr/>
        </p:nvSpPr>
        <p:spPr>
          <a:xfrm>
            <a:off x="8174890"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70" name="Rectangle 69">
            <a:extLst>
              <a:ext uri="{FF2B5EF4-FFF2-40B4-BE49-F238E27FC236}">
                <a16:creationId xmlns:a16="http://schemas.microsoft.com/office/drawing/2014/main" id="{67E6D09D-C385-474D-933F-610208A46EA6}"/>
              </a:ext>
            </a:extLst>
          </p:cNvPr>
          <p:cNvSpPr/>
          <p:nvPr/>
        </p:nvSpPr>
        <p:spPr>
          <a:xfrm>
            <a:off x="8752959"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71" name="Rectangle 70">
            <a:extLst>
              <a:ext uri="{FF2B5EF4-FFF2-40B4-BE49-F238E27FC236}">
                <a16:creationId xmlns:a16="http://schemas.microsoft.com/office/drawing/2014/main" id="{85F8C33B-8B80-4F01-B7CE-3B403ADC1A6C}"/>
              </a:ext>
            </a:extLst>
          </p:cNvPr>
          <p:cNvSpPr/>
          <p:nvPr/>
        </p:nvSpPr>
        <p:spPr>
          <a:xfrm>
            <a:off x="9331028"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72" name="Rectangle 71">
            <a:extLst>
              <a:ext uri="{FF2B5EF4-FFF2-40B4-BE49-F238E27FC236}">
                <a16:creationId xmlns:a16="http://schemas.microsoft.com/office/drawing/2014/main" id="{D1871FAD-8729-4D6F-B1A2-4A1A193E85DC}"/>
              </a:ext>
            </a:extLst>
          </p:cNvPr>
          <p:cNvSpPr/>
          <p:nvPr/>
        </p:nvSpPr>
        <p:spPr>
          <a:xfrm>
            <a:off x="9909097" y="2877521"/>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73" name="Rectangle 72">
            <a:extLst>
              <a:ext uri="{FF2B5EF4-FFF2-40B4-BE49-F238E27FC236}">
                <a16:creationId xmlns:a16="http://schemas.microsoft.com/office/drawing/2014/main" id="{9B9A2C8B-432B-444A-82BE-9288B263ED8D}"/>
              </a:ext>
            </a:extLst>
          </p:cNvPr>
          <p:cNvSpPr/>
          <p:nvPr/>
        </p:nvSpPr>
        <p:spPr>
          <a:xfrm>
            <a:off x="8174890"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5" name="Rectangle 74">
            <a:extLst>
              <a:ext uri="{FF2B5EF4-FFF2-40B4-BE49-F238E27FC236}">
                <a16:creationId xmlns:a16="http://schemas.microsoft.com/office/drawing/2014/main" id="{F5B67D66-6991-4974-814D-59D476529C20}"/>
              </a:ext>
            </a:extLst>
          </p:cNvPr>
          <p:cNvSpPr/>
          <p:nvPr/>
        </p:nvSpPr>
        <p:spPr>
          <a:xfrm>
            <a:off x="9331028"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0.25</a:t>
            </a:r>
          </a:p>
        </p:txBody>
      </p:sp>
      <p:sp>
        <p:nvSpPr>
          <p:cNvPr id="76" name="Rectangle 75">
            <a:extLst>
              <a:ext uri="{FF2B5EF4-FFF2-40B4-BE49-F238E27FC236}">
                <a16:creationId xmlns:a16="http://schemas.microsoft.com/office/drawing/2014/main" id="{F176A2B4-B9F9-4B94-A9F3-A8B9CDD927CD}"/>
              </a:ext>
            </a:extLst>
          </p:cNvPr>
          <p:cNvSpPr/>
          <p:nvPr/>
        </p:nvSpPr>
        <p:spPr>
          <a:xfrm>
            <a:off x="9909097" y="3455590"/>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7" name="Rectangle 76">
            <a:extLst>
              <a:ext uri="{FF2B5EF4-FFF2-40B4-BE49-F238E27FC236}">
                <a16:creationId xmlns:a16="http://schemas.microsoft.com/office/drawing/2014/main" id="{2D02C7FF-F898-4BF9-9CB2-754FE89FF675}"/>
              </a:ext>
            </a:extLst>
          </p:cNvPr>
          <p:cNvSpPr/>
          <p:nvPr/>
        </p:nvSpPr>
        <p:spPr>
          <a:xfrm>
            <a:off x="8174890"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8" name="Rectangle 77">
            <a:extLst>
              <a:ext uri="{FF2B5EF4-FFF2-40B4-BE49-F238E27FC236}">
                <a16:creationId xmlns:a16="http://schemas.microsoft.com/office/drawing/2014/main" id="{87DD196E-8A76-4C1E-906E-E38A323429CF}"/>
              </a:ext>
            </a:extLst>
          </p:cNvPr>
          <p:cNvSpPr/>
          <p:nvPr/>
        </p:nvSpPr>
        <p:spPr>
          <a:xfrm>
            <a:off x="8752959"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79" name="Rectangle 78">
            <a:extLst>
              <a:ext uri="{FF2B5EF4-FFF2-40B4-BE49-F238E27FC236}">
                <a16:creationId xmlns:a16="http://schemas.microsoft.com/office/drawing/2014/main" id="{04714179-41BF-481D-9C4D-E92A47DD2F68}"/>
              </a:ext>
            </a:extLst>
          </p:cNvPr>
          <p:cNvSpPr/>
          <p:nvPr/>
        </p:nvSpPr>
        <p:spPr>
          <a:xfrm>
            <a:off x="9331028"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0" name="Rectangle 79">
            <a:extLst>
              <a:ext uri="{FF2B5EF4-FFF2-40B4-BE49-F238E27FC236}">
                <a16:creationId xmlns:a16="http://schemas.microsoft.com/office/drawing/2014/main" id="{3F93AEFD-10D9-4F3A-98A7-B6FF78D6E385}"/>
              </a:ext>
            </a:extLst>
          </p:cNvPr>
          <p:cNvSpPr/>
          <p:nvPr/>
        </p:nvSpPr>
        <p:spPr>
          <a:xfrm>
            <a:off x="9909097" y="4033659"/>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1" name="Rectangle 80">
            <a:extLst>
              <a:ext uri="{FF2B5EF4-FFF2-40B4-BE49-F238E27FC236}">
                <a16:creationId xmlns:a16="http://schemas.microsoft.com/office/drawing/2014/main" id="{EB45C91E-A2A7-41A0-A8D8-D2B613DEA3E2}"/>
              </a:ext>
            </a:extLst>
          </p:cNvPr>
          <p:cNvSpPr/>
          <p:nvPr/>
        </p:nvSpPr>
        <p:spPr>
          <a:xfrm>
            <a:off x="8174890"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2" name="Rectangle 81">
            <a:extLst>
              <a:ext uri="{FF2B5EF4-FFF2-40B4-BE49-F238E27FC236}">
                <a16:creationId xmlns:a16="http://schemas.microsoft.com/office/drawing/2014/main" id="{BD33B4F2-63E9-4DAB-BDA7-B810DE6BFE37}"/>
              </a:ext>
            </a:extLst>
          </p:cNvPr>
          <p:cNvSpPr/>
          <p:nvPr/>
        </p:nvSpPr>
        <p:spPr>
          <a:xfrm>
            <a:off x="8752959"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3" name="Rectangle 82">
            <a:extLst>
              <a:ext uri="{FF2B5EF4-FFF2-40B4-BE49-F238E27FC236}">
                <a16:creationId xmlns:a16="http://schemas.microsoft.com/office/drawing/2014/main" id="{FF8CF6C0-2BF8-4A48-A0C6-893F020051FA}"/>
              </a:ext>
            </a:extLst>
          </p:cNvPr>
          <p:cNvSpPr/>
          <p:nvPr/>
        </p:nvSpPr>
        <p:spPr>
          <a:xfrm>
            <a:off x="9331028"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84" name="Rectangle 83">
            <a:extLst>
              <a:ext uri="{FF2B5EF4-FFF2-40B4-BE49-F238E27FC236}">
                <a16:creationId xmlns:a16="http://schemas.microsoft.com/office/drawing/2014/main" id="{595AE602-C037-4FC6-8E5D-C6229D2B342B}"/>
              </a:ext>
            </a:extLst>
          </p:cNvPr>
          <p:cNvSpPr/>
          <p:nvPr/>
        </p:nvSpPr>
        <p:spPr>
          <a:xfrm>
            <a:off x="9909097"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3" name="TextBox 2">
            <a:extLst>
              <a:ext uri="{FF2B5EF4-FFF2-40B4-BE49-F238E27FC236}">
                <a16:creationId xmlns:a16="http://schemas.microsoft.com/office/drawing/2014/main" id="{D9B40D95-7033-49F7-B628-62F475A330C5}"/>
              </a:ext>
            </a:extLst>
          </p:cNvPr>
          <p:cNvSpPr txBox="1"/>
          <p:nvPr/>
        </p:nvSpPr>
        <p:spPr>
          <a:xfrm>
            <a:off x="4138495" y="2507978"/>
            <a:ext cx="31130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a:t>
            </a:r>
          </a:p>
        </p:txBody>
      </p:sp>
      <p:sp>
        <p:nvSpPr>
          <p:cNvPr id="38" name="TextBox 37">
            <a:extLst>
              <a:ext uri="{FF2B5EF4-FFF2-40B4-BE49-F238E27FC236}">
                <a16:creationId xmlns:a16="http://schemas.microsoft.com/office/drawing/2014/main" id="{CB0B7376-D0AD-48CF-9D66-A3A8DA8B30E6}"/>
              </a:ext>
            </a:extLst>
          </p:cNvPr>
          <p:cNvSpPr txBox="1"/>
          <p:nvPr/>
        </p:nvSpPr>
        <p:spPr>
          <a:xfrm>
            <a:off x="8061744" y="2510807"/>
            <a:ext cx="6912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Anew</a:t>
            </a:r>
          </a:p>
        </p:txBody>
      </p:sp>
      <p:sp>
        <p:nvSpPr>
          <p:cNvPr id="5" name="Arrow: Left 4">
            <a:extLst>
              <a:ext uri="{FF2B5EF4-FFF2-40B4-BE49-F238E27FC236}">
                <a16:creationId xmlns:a16="http://schemas.microsoft.com/office/drawing/2014/main" id="{8866F4B8-06D7-4B11-9F2A-F03F913347BC}"/>
              </a:ext>
            </a:extLst>
          </p:cNvPr>
          <p:cNvSpPr/>
          <p:nvPr/>
        </p:nvSpPr>
        <p:spPr>
          <a:xfrm>
            <a:off x="6827687" y="3739861"/>
            <a:ext cx="982980" cy="449580"/>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316E8BA-A6C6-4F38-AC0E-9D1DB5C9551B}"/>
              </a:ext>
            </a:extLst>
          </p:cNvPr>
          <p:cNvSpPr/>
          <p:nvPr/>
        </p:nvSpPr>
        <p:spPr>
          <a:xfrm>
            <a:off x="4753468" y="4611728"/>
            <a:ext cx="578069" cy="5780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43" name="TextBox 42">
            <a:extLst>
              <a:ext uri="{FF2B5EF4-FFF2-40B4-BE49-F238E27FC236}">
                <a16:creationId xmlns:a16="http://schemas.microsoft.com/office/drawing/2014/main" id="{80BBC370-95C6-4FBB-A3E4-E1F490E5D575}"/>
              </a:ext>
            </a:extLst>
          </p:cNvPr>
          <p:cNvSpPr txBox="1"/>
          <p:nvPr/>
        </p:nvSpPr>
        <p:spPr>
          <a:xfrm>
            <a:off x="171570" y="5075207"/>
            <a:ext cx="391155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a:t>
            </a:r>
            <a:r>
              <a:rPr lang="en-US" b="1" dirty="0">
                <a:solidFill>
                  <a:schemeClr val="bg1"/>
                </a:solidFill>
              </a:rPr>
              <a:t>swap </a:t>
            </a:r>
            <a:r>
              <a:rPr lang="en-US" dirty="0">
                <a:solidFill>
                  <a:schemeClr val="bg1"/>
                </a:solidFill>
              </a:rPr>
              <a:t>function will copy the contents of Anew to A</a:t>
            </a:r>
            <a:endParaRPr lang="en-US" b="1" dirty="0">
              <a:solidFill>
                <a:schemeClr val="bg1"/>
              </a:solidFill>
            </a:endParaRPr>
          </a:p>
        </p:txBody>
      </p:sp>
    </p:spTree>
    <p:extLst>
      <p:ext uri="{BB962C8B-B14F-4D97-AF65-F5344CB8AC3E}">
        <p14:creationId xmlns:p14="http://schemas.microsoft.com/office/powerpoint/2010/main" val="127809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4" name="Text Placeholder 3"/>
          <p:cNvSpPr>
            <a:spLocks noGrp="1"/>
          </p:cNvSpPr>
          <p:nvPr>
            <p:ph type="body" sz="quarter" idx="10"/>
          </p:nvPr>
        </p:nvSpPr>
        <p:spPr/>
        <p:txBody>
          <a:bodyPr/>
          <a:lstStyle/>
          <a:p>
            <a:r>
              <a:rPr lang="en-US" dirty="0"/>
              <a:t>In this module we discussed…</a:t>
            </a:r>
          </a:p>
        </p:txBody>
      </p:sp>
      <p:sp>
        <p:nvSpPr>
          <p:cNvPr id="3" name="Content Placeholder 2"/>
          <p:cNvSpPr>
            <a:spLocks noGrp="1"/>
          </p:cNvSpPr>
          <p:nvPr>
            <p:ph idx="1"/>
          </p:nvPr>
        </p:nvSpPr>
        <p:spPr>
          <a:xfrm>
            <a:off x="436740" y="1778961"/>
            <a:ext cx="9948672" cy="4043000"/>
          </a:xfrm>
        </p:spPr>
        <p:txBody>
          <a:bodyPr/>
          <a:lstStyle/>
          <a:p>
            <a:r>
              <a:rPr lang="en-US" dirty="0"/>
              <a:t>Compiling sequential and parallel code</a:t>
            </a:r>
          </a:p>
          <a:p>
            <a:r>
              <a:rPr lang="en-US" dirty="0"/>
              <a:t>CPU profiling for sequential and parallel execution</a:t>
            </a:r>
          </a:p>
          <a:p>
            <a:r>
              <a:rPr lang="en-US" dirty="0"/>
              <a:t>Specifics of our Laplace Heat Transfer lab code</a:t>
            </a:r>
          </a:p>
        </p:txBody>
      </p:sp>
    </p:spTree>
    <p:extLst>
      <p:ext uri="{BB962C8B-B14F-4D97-AF65-F5344CB8AC3E}">
        <p14:creationId xmlns:p14="http://schemas.microsoft.com/office/powerpoint/2010/main" val="242264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Goals</a:t>
            </a:r>
          </a:p>
        </p:txBody>
      </p:sp>
      <p:sp>
        <p:nvSpPr>
          <p:cNvPr id="3" name="Content Placeholder 2"/>
          <p:cNvSpPr>
            <a:spLocks noGrp="1"/>
          </p:cNvSpPr>
          <p:nvPr>
            <p:ph idx="1"/>
          </p:nvPr>
        </p:nvSpPr>
        <p:spPr/>
        <p:txBody>
          <a:bodyPr/>
          <a:lstStyle/>
          <a:p>
            <a:r>
              <a:rPr lang="en-US" dirty="0"/>
              <a:t>Build and run the example code using the PGI compiler</a:t>
            </a:r>
          </a:p>
          <a:p>
            <a:r>
              <a:rPr lang="en-US" dirty="0"/>
              <a:t>Use </a:t>
            </a:r>
            <a:r>
              <a:rPr lang="en-US" dirty="0" err="1"/>
              <a:t>PGProf</a:t>
            </a:r>
            <a:r>
              <a:rPr lang="en-US" dirty="0"/>
              <a:t> to understand where the program spends its time</a:t>
            </a:r>
          </a:p>
        </p:txBody>
      </p:sp>
      <p:sp>
        <p:nvSpPr>
          <p:cNvPr id="4" name="Text Placeholder 3"/>
          <p:cNvSpPr>
            <a:spLocks noGrp="1"/>
          </p:cNvSpPr>
          <p:nvPr>
            <p:ph type="body" sz="quarter" idx="10"/>
          </p:nvPr>
        </p:nvSpPr>
        <p:spPr/>
        <p:txBody>
          <a:bodyPr/>
          <a:lstStyle/>
          <a:p>
            <a:r>
              <a:rPr lang="en-US" dirty="0"/>
              <a:t>In this lab you will do the following…</a:t>
            </a:r>
          </a:p>
        </p:txBody>
      </p:sp>
    </p:spTree>
    <p:extLst>
      <p:ext uri="{BB962C8B-B14F-4D97-AF65-F5344CB8AC3E}">
        <p14:creationId xmlns:p14="http://schemas.microsoft.com/office/powerpoint/2010/main" val="100596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94263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PGI Compiler Basics</a:t>
            </a:r>
          </a:p>
        </p:txBody>
      </p:sp>
      <p:sp>
        <p:nvSpPr>
          <p:cNvPr id="6" name="Content Placeholder 5"/>
          <p:cNvSpPr>
            <a:spLocks noGrp="1"/>
          </p:cNvSpPr>
          <p:nvPr>
            <p:ph idx="1"/>
          </p:nvPr>
        </p:nvSpPr>
        <p:spPr>
          <a:xfrm>
            <a:off x="436740" y="2103035"/>
            <a:ext cx="9948672" cy="2123907"/>
          </a:xfrm>
        </p:spPr>
        <p:txBody>
          <a:bodyPr/>
          <a:lstStyle/>
          <a:p>
            <a:r>
              <a:rPr lang="en-US" dirty="0"/>
              <a:t>The command to compile C code is ‘</a:t>
            </a:r>
            <a:r>
              <a:rPr lang="en-US" dirty="0" err="1"/>
              <a:t>pgcc</a:t>
            </a:r>
            <a:r>
              <a:rPr lang="en-US" dirty="0"/>
              <a:t>’</a:t>
            </a:r>
          </a:p>
          <a:p>
            <a:r>
              <a:rPr lang="en-US" dirty="0"/>
              <a:t>The command to compile C++ code is ‘</a:t>
            </a:r>
            <a:r>
              <a:rPr lang="en-US" dirty="0" err="1"/>
              <a:t>pgc</a:t>
            </a:r>
            <a:r>
              <a:rPr lang="en-US" dirty="0"/>
              <a:t>++’</a:t>
            </a:r>
          </a:p>
          <a:p>
            <a:r>
              <a:rPr lang="en-US" dirty="0"/>
              <a:t>The command to compile Fortran code is ‘</a:t>
            </a:r>
            <a:r>
              <a:rPr lang="en-US" dirty="0" err="1"/>
              <a:t>pgfortran</a:t>
            </a:r>
            <a:r>
              <a:rPr lang="en-US" dirty="0"/>
              <a:t>’</a:t>
            </a:r>
          </a:p>
          <a:p>
            <a:r>
              <a:rPr lang="en-US" dirty="0"/>
              <a:t>The -fast flag instructs the compiler to optimize the code to the best of its abilities</a:t>
            </a:r>
          </a:p>
        </p:txBody>
      </p:sp>
      <p:sp>
        <p:nvSpPr>
          <p:cNvPr id="7" name="Text Placeholder 6"/>
          <p:cNvSpPr>
            <a:spLocks noGrp="1"/>
          </p:cNvSpPr>
          <p:nvPr>
            <p:ph type="body" sz="quarter" idx="10"/>
          </p:nvPr>
        </p:nvSpPr>
        <p:spPr/>
        <p:txBody>
          <a:bodyPr/>
          <a:lstStyle/>
          <a:p>
            <a:r>
              <a:rPr lang="en-US" dirty="0" err="1"/>
              <a:t>pgcc</a:t>
            </a:r>
            <a:r>
              <a:rPr lang="en-US" dirty="0"/>
              <a:t>, </a:t>
            </a:r>
            <a:r>
              <a:rPr lang="en-US" dirty="0" err="1"/>
              <a:t>pgc</a:t>
            </a:r>
            <a:r>
              <a:rPr lang="en-US" dirty="0"/>
              <a:t>++ and </a:t>
            </a:r>
            <a:r>
              <a:rPr lang="en-US" dirty="0" err="1"/>
              <a:t>pgfortran</a:t>
            </a:r>
            <a:endParaRPr lang="en-US" dirty="0"/>
          </a:p>
        </p:txBody>
      </p:sp>
      <p:sp>
        <p:nvSpPr>
          <p:cNvPr id="8" name="TextBox 7">
            <a:extLst>
              <a:ext uri="{FF2B5EF4-FFF2-40B4-BE49-F238E27FC236}">
                <a16:creationId xmlns:a16="http://schemas.microsoft.com/office/drawing/2014/main" id="{5981A746-6EDE-4134-8268-C146EFE70DA7}"/>
              </a:ext>
            </a:extLst>
          </p:cNvPr>
          <p:cNvSpPr txBox="1"/>
          <p:nvPr/>
        </p:nvSpPr>
        <p:spPr>
          <a:xfrm>
            <a:off x="436740" y="4419698"/>
            <a:ext cx="3946724" cy="92333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a:t>
            </a:r>
            <a:r>
              <a:rPr lang="en-US" sz="2000" dirty="0">
                <a:solidFill>
                  <a:schemeClr val="bg1"/>
                </a:solidFill>
                <a:latin typeface="Consolas" panose="020B0609020204030204" pitchFamily="49" charset="0"/>
                <a:cs typeface="Courier New" panose="02070309020205020404" pitchFamily="49" charset="0"/>
              </a:rPr>
              <a:t>++ -fast main.cpp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pgfortran</a:t>
            </a:r>
            <a:r>
              <a:rPr lang="en-US" sz="2000" dirty="0">
                <a:solidFill>
                  <a:schemeClr val="bg1"/>
                </a:solidFill>
                <a:latin typeface="Consolas" panose="020B0609020204030204" pitchFamily="49" charset="0"/>
                <a:cs typeface="Courier New" panose="02070309020205020404" pitchFamily="49" charset="0"/>
              </a:rPr>
              <a:t> –fast main.F90</a:t>
            </a:r>
          </a:p>
        </p:txBody>
      </p:sp>
    </p:spTree>
    <p:extLst>
      <p:ext uri="{BB962C8B-B14F-4D97-AF65-F5344CB8AC3E}">
        <p14:creationId xmlns:p14="http://schemas.microsoft.com/office/powerpoint/2010/main" val="184740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PGI Compiler Basics</a:t>
            </a:r>
          </a:p>
        </p:txBody>
      </p:sp>
      <p:sp>
        <p:nvSpPr>
          <p:cNvPr id="6" name="Content Placeholder 5"/>
          <p:cNvSpPr>
            <a:spLocks noGrp="1"/>
          </p:cNvSpPr>
          <p:nvPr>
            <p:ph idx="1"/>
          </p:nvPr>
        </p:nvSpPr>
        <p:spPr>
          <a:xfrm>
            <a:off x="436740" y="2103036"/>
            <a:ext cx="9948672" cy="2829912"/>
          </a:xfrm>
        </p:spPr>
        <p:txBody>
          <a:bodyPr/>
          <a:lstStyle/>
          <a:p>
            <a:r>
              <a:rPr lang="en-US" dirty="0"/>
              <a:t>The </a:t>
            </a:r>
            <a:r>
              <a:rPr lang="en-US" dirty="0" err="1"/>
              <a:t>Minfo</a:t>
            </a:r>
            <a:r>
              <a:rPr lang="en-US" dirty="0"/>
              <a:t> flag will instruct the compiler to print feedback about the compiled code</a:t>
            </a:r>
          </a:p>
          <a:p>
            <a:r>
              <a:rPr lang="en-US" dirty="0"/>
              <a:t>-</a:t>
            </a:r>
            <a:r>
              <a:rPr lang="en-US" dirty="0" err="1"/>
              <a:t>Minfo</a:t>
            </a:r>
            <a:r>
              <a:rPr lang="en-US" dirty="0"/>
              <a:t>=accel will give us information about what parts of the code were accelerated via OpenACC</a:t>
            </a:r>
          </a:p>
          <a:p>
            <a:r>
              <a:rPr lang="en-US" dirty="0"/>
              <a:t>-</a:t>
            </a:r>
            <a:r>
              <a:rPr lang="en-US" dirty="0" err="1"/>
              <a:t>Minfo</a:t>
            </a:r>
            <a:r>
              <a:rPr lang="en-US" dirty="0"/>
              <a:t>=opt will give information about all code optimizations</a:t>
            </a:r>
          </a:p>
          <a:p>
            <a:r>
              <a:rPr lang="en-US" dirty="0"/>
              <a:t>-</a:t>
            </a:r>
            <a:r>
              <a:rPr lang="en-US" dirty="0" err="1"/>
              <a:t>Minfo</a:t>
            </a:r>
            <a:r>
              <a:rPr lang="en-US" dirty="0"/>
              <a:t>=all will give all code feedback, whether positive or negative</a:t>
            </a:r>
          </a:p>
        </p:txBody>
      </p:sp>
      <p:sp>
        <p:nvSpPr>
          <p:cNvPr id="7" name="Text Placeholder 6"/>
          <p:cNvSpPr>
            <a:spLocks noGrp="1"/>
          </p:cNvSpPr>
          <p:nvPr>
            <p:ph type="body" sz="quarter" idx="10"/>
          </p:nvPr>
        </p:nvSpPr>
        <p:spPr/>
        <p:txBody>
          <a:bodyPr/>
          <a:lstStyle/>
          <a:p>
            <a:r>
              <a:rPr lang="en-US" dirty="0"/>
              <a:t>-</a:t>
            </a:r>
            <a:r>
              <a:rPr lang="en-US" dirty="0" err="1"/>
              <a:t>Minfo</a:t>
            </a:r>
            <a:r>
              <a:rPr lang="en-US" dirty="0"/>
              <a:t> flag</a:t>
            </a:r>
          </a:p>
        </p:txBody>
      </p:sp>
      <p:sp>
        <p:nvSpPr>
          <p:cNvPr id="8" name="TextBox 7">
            <a:extLst>
              <a:ext uri="{FF2B5EF4-FFF2-40B4-BE49-F238E27FC236}">
                <a16:creationId xmlns:a16="http://schemas.microsoft.com/office/drawing/2014/main" id="{0B2C8F88-8482-45CE-917F-C68D63EA36BE}"/>
              </a:ext>
            </a:extLst>
          </p:cNvPr>
          <p:cNvSpPr txBox="1"/>
          <p:nvPr/>
        </p:nvSpPr>
        <p:spPr>
          <a:xfrm>
            <a:off x="436740" y="4673680"/>
            <a:ext cx="5521000" cy="92333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=all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pgc</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=all main.cpp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pgfortran</a:t>
            </a:r>
            <a:r>
              <a:rPr lang="en-US" sz="2000" dirty="0">
                <a:solidFill>
                  <a:schemeClr val="bg1"/>
                </a:solidFill>
                <a:latin typeface="Consolas" panose="020B0609020204030204" pitchFamily="49" charset="0"/>
                <a:cs typeface="Courier New" panose="02070309020205020404" pitchFamily="49" charset="0"/>
              </a:rPr>
              <a:t> –fast –</a:t>
            </a:r>
            <a:r>
              <a:rPr lang="en-US" sz="2000" dirty="0" err="1">
                <a:solidFill>
                  <a:schemeClr val="bg1"/>
                </a:solidFill>
                <a:latin typeface="Consolas" panose="020B0609020204030204" pitchFamily="49" charset="0"/>
                <a:cs typeface="Courier New" panose="02070309020205020404" pitchFamily="49" charset="0"/>
              </a:rPr>
              <a:t>Minfo</a:t>
            </a:r>
            <a:r>
              <a:rPr lang="en-US" sz="2000" dirty="0">
                <a:solidFill>
                  <a:schemeClr val="bg1"/>
                </a:solidFill>
                <a:latin typeface="Consolas" panose="020B0609020204030204" pitchFamily="49" charset="0"/>
                <a:cs typeface="Courier New" panose="02070309020205020404" pitchFamily="49" charset="0"/>
              </a:rPr>
              <a:t>=all main.f90</a:t>
            </a:r>
          </a:p>
        </p:txBody>
      </p:sp>
    </p:spTree>
    <p:extLst>
      <p:ext uri="{BB962C8B-B14F-4D97-AF65-F5344CB8AC3E}">
        <p14:creationId xmlns:p14="http://schemas.microsoft.com/office/powerpoint/2010/main" val="8700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GCC Compiler Basics</a:t>
            </a:r>
          </a:p>
        </p:txBody>
      </p:sp>
      <p:sp>
        <p:nvSpPr>
          <p:cNvPr id="6" name="Content Placeholder 5"/>
          <p:cNvSpPr>
            <a:spLocks noGrp="1"/>
          </p:cNvSpPr>
          <p:nvPr>
            <p:ph idx="1"/>
          </p:nvPr>
        </p:nvSpPr>
        <p:spPr>
          <a:xfrm>
            <a:off x="436740" y="2103035"/>
            <a:ext cx="9948672" cy="2123907"/>
          </a:xfrm>
        </p:spPr>
        <p:txBody>
          <a:bodyPr/>
          <a:lstStyle/>
          <a:p>
            <a:r>
              <a:rPr lang="en-US" dirty="0"/>
              <a:t>The command to compile C code is ‘</a:t>
            </a:r>
            <a:r>
              <a:rPr lang="en-US" dirty="0" err="1"/>
              <a:t>gcc</a:t>
            </a:r>
            <a:r>
              <a:rPr lang="en-US" dirty="0"/>
              <a:t>’</a:t>
            </a:r>
          </a:p>
          <a:p>
            <a:r>
              <a:rPr lang="en-US" dirty="0"/>
              <a:t>The command to compile C++ code is ‘g++’</a:t>
            </a:r>
          </a:p>
          <a:p>
            <a:r>
              <a:rPr lang="en-US" dirty="0"/>
              <a:t>The command to compile Fortran code is ‘</a:t>
            </a:r>
            <a:r>
              <a:rPr lang="en-US" dirty="0" err="1"/>
              <a:t>gfortran</a:t>
            </a:r>
            <a:r>
              <a:rPr lang="en-US" dirty="0"/>
              <a:t>’</a:t>
            </a:r>
          </a:p>
          <a:p>
            <a:r>
              <a:rPr lang="en-US" dirty="0"/>
              <a:t>The -O2 flag sets the optimization level to 2 (a safe starting point)</a:t>
            </a:r>
          </a:p>
        </p:txBody>
      </p:sp>
      <p:sp>
        <p:nvSpPr>
          <p:cNvPr id="7" name="Text Placeholder 6"/>
          <p:cNvSpPr>
            <a:spLocks noGrp="1"/>
          </p:cNvSpPr>
          <p:nvPr>
            <p:ph type="body" sz="quarter" idx="10"/>
          </p:nvPr>
        </p:nvSpPr>
        <p:spPr/>
        <p:txBody>
          <a:bodyPr/>
          <a:lstStyle/>
          <a:p>
            <a:r>
              <a:rPr lang="en-US" dirty="0" err="1"/>
              <a:t>gcc</a:t>
            </a:r>
            <a:r>
              <a:rPr lang="en-US" dirty="0"/>
              <a:t>, </a:t>
            </a:r>
            <a:r>
              <a:rPr lang="en-US" dirty="0" err="1"/>
              <a:t>gc</a:t>
            </a:r>
            <a:r>
              <a:rPr lang="en-US" dirty="0"/>
              <a:t>++ and </a:t>
            </a:r>
            <a:r>
              <a:rPr lang="en-US" dirty="0" err="1"/>
              <a:t>gfortran</a:t>
            </a:r>
            <a:endParaRPr lang="en-US" dirty="0"/>
          </a:p>
        </p:txBody>
      </p:sp>
      <p:sp>
        <p:nvSpPr>
          <p:cNvPr id="8" name="TextBox 7">
            <a:extLst>
              <a:ext uri="{FF2B5EF4-FFF2-40B4-BE49-F238E27FC236}">
                <a16:creationId xmlns:a16="http://schemas.microsoft.com/office/drawing/2014/main" id="{5981A746-6EDE-4134-8268-C146EFE70DA7}"/>
              </a:ext>
            </a:extLst>
          </p:cNvPr>
          <p:cNvSpPr txBox="1"/>
          <p:nvPr/>
        </p:nvSpPr>
        <p:spPr>
          <a:xfrm>
            <a:off x="436740" y="4419698"/>
            <a:ext cx="3946724" cy="92333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gcc</a:t>
            </a:r>
            <a:r>
              <a:rPr lang="en-US" sz="2000" dirty="0">
                <a:solidFill>
                  <a:schemeClr val="bg1"/>
                </a:solidFill>
                <a:latin typeface="Consolas" panose="020B0609020204030204" pitchFamily="49" charset="0"/>
                <a:cs typeface="Courier New" panose="02070309020205020404" pitchFamily="49" charset="0"/>
              </a:rPr>
              <a:t> -O2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g++ -O2 main.cpp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gfortran</a:t>
            </a:r>
            <a:r>
              <a:rPr lang="en-US" sz="2000" dirty="0">
                <a:solidFill>
                  <a:schemeClr val="bg1"/>
                </a:solidFill>
                <a:latin typeface="Consolas" panose="020B0609020204030204" pitchFamily="49" charset="0"/>
                <a:cs typeface="Courier New" panose="02070309020205020404" pitchFamily="49" charset="0"/>
              </a:rPr>
              <a:t> -O2 main.F90</a:t>
            </a:r>
          </a:p>
        </p:txBody>
      </p:sp>
    </p:spTree>
    <p:extLst>
      <p:ext uri="{BB962C8B-B14F-4D97-AF65-F5344CB8AC3E}">
        <p14:creationId xmlns:p14="http://schemas.microsoft.com/office/powerpoint/2010/main" val="85872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GCC Compiler Basics</a:t>
            </a:r>
          </a:p>
        </p:txBody>
      </p:sp>
      <p:sp>
        <p:nvSpPr>
          <p:cNvPr id="6" name="Content Placeholder 5"/>
          <p:cNvSpPr>
            <a:spLocks noGrp="1"/>
          </p:cNvSpPr>
          <p:nvPr>
            <p:ph idx="1"/>
          </p:nvPr>
        </p:nvSpPr>
        <p:spPr>
          <a:xfrm>
            <a:off x="436740" y="2103036"/>
            <a:ext cx="9948672" cy="2829912"/>
          </a:xfrm>
        </p:spPr>
        <p:txBody>
          <a:bodyPr/>
          <a:lstStyle/>
          <a:p>
            <a:r>
              <a:rPr lang="en-US" dirty="0"/>
              <a:t>The -</a:t>
            </a:r>
            <a:r>
              <a:rPr lang="en-US" dirty="0" err="1"/>
              <a:t>fopt</a:t>
            </a:r>
            <a:r>
              <a:rPr lang="en-US" dirty="0"/>
              <a:t>-info flag will print limited compiler feedback</a:t>
            </a:r>
          </a:p>
          <a:p>
            <a:r>
              <a:rPr lang="en-US" dirty="0"/>
              <a:t>The -</a:t>
            </a:r>
            <a:r>
              <a:rPr lang="en-US" dirty="0" err="1"/>
              <a:t>flto</a:t>
            </a:r>
            <a:r>
              <a:rPr lang="en-US" dirty="0"/>
              <a:t>-report flag will also print link-time optimizations, but should be used sparingly due to volume of information</a:t>
            </a:r>
          </a:p>
        </p:txBody>
      </p:sp>
      <p:sp>
        <p:nvSpPr>
          <p:cNvPr id="7" name="Text Placeholder 6"/>
          <p:cNvSpPr>
            <a:spLocks noGrp="1"/>
          </p:cNvSpPr>
          <p:nvPr>
            <p:ph type="body" sz="quarter" idx="10"/>
          </p:nvPr>
        </p:nvSpPr>
        <p:spPr/>
        <p:txBody>
          <a:bodyPr/>
          <a:lstStyle/>
          <a:p>
            <a:r>
              <a:rPr lang="en-US" dirty="0"/>
              <a:t>Compiler feedback</a:t>
            </a:r>
          </a:p>
        </p:txBody>
      </p:sp>
      <p:sp>
        <p:nvSpPr>
          <p:cNvPr id="8" name="TextBox 7">
            <a:extLst>
              <a:ext uri="{FF2B5EF4-FFF2-40B4-BE49-F238E27FC236}">
                <a16:creationId xmlns:a16="http://schemas.microsoft.com/office/drawing/2014/main" id="{0B2C8F88-8482-45CE-917F-C68D63EA36BE}"/>
              </a:ext>
            </a:extLst>
          </p:cNvPr>
          <p:cNvSpPr txBox="1"/>
          <p:nvPr/>
        </p:nvSpPr>
        <p:spPr>
          <a:xfrm>
            <a:off x="436740" y="4673681"/>
            <a:ext cx="7576044" cy="92333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gcc</a:t>
            </a:r>
            <a:r>
              <a:rPr lang="en-US" sz="2000" dirty="0">
                <a:solidFill>
                  <a:schemeClr val="bg1"/>
                </a:solidFill>
                <a:latin typeface="Consolas" panose="020B0609020204030204" pitchFamily="49" charset="0"/>
                <a:cs typeface="Courier New" panose="02070309020205020404" pitchFamily="49" charset="0"/>
              </a:rPr>
              <a:t> -O2 –</a:t>
            </a:r>
            <a:r>
              <a:rPr lang="en-US" sz="2000" dirty="0" err="1">
                <a:solidFill>
                  <a:schemeClr val="bg1"/>
                </a:solidFill>
                <a:latin typeface="Consolas" panose="020B0609020204030204" pitchFamily="49" charset="0"/>
                <a:cs typeface="Courier New" panose="02070309020205020404" pitchFamily="49" charset="0"/>
              </a:rPr>
              <a:t>fopt</a:t>
            </a:r>
            <a:r>
              <a:rPr lang="en-US" sz="2000" dirty="0">
                <a:solidFill>
                  <a:schemeClr val="bg1"/>
                </a:solidFill>
                <a:latin typeface="Consolas" panose="020B0609020204030204" pitchFamily="49" charset="0"/>
                <a:cs typeface="Courier New" panose="02070309020205020404" pitchFamily="49" charset="0"/>
              </a:rPr>
              <a:t>-info </a:t>
            </a:r>
            <a:r>
              <a:rPr lang="en-US" sz="2000" dirty="0" err="1">
                <a:solidFill>
                  <a:schemeClr val="bg1"/>
                </a:solidFill>
                <a:latin typeface="Consolas" panose="020B0609020204030204" pitchFamily="49" charset="0"/>
                <a:cs typeface="Courier New" panose="02070309020205020404" pitchFamily="49" charset="0"/>
              </a:rPr>
              <a:t>main.c</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g++ -O2 –</a:t>
            </a:r>
            <a:r>
              <a:rPr lang="en-US" sz="2000" dirty="0" err="1">
                <a:solidFill>
                  <a:schemeClr val="bg1"/>
                </a:solidFill>
                <a:latin typeface="Consolas" panose="020B0609020204030204" pitchFamily="49" charset="0"/>
                <a:cs typeface="Courier New" panose="02070309020205020404" pitchFamily="49" charset="0"/>
              </a:rPr>
              <a:t>fopt</a:t>
            </a:r>
            <a:r>
              <a:rPr lang="en-US" sz="2000" dirty="0">
                <a:solidFill>
                  <a:schemeClr val="bg1"/>
                </a:solidFill>
                <a:latin typeface="Consolas" panose="020B0609020204030204" pitchFamily="49" charset="0"/>
                <a:cs typeface="Courier New" panose="02070309020205020404" pitchFamily="49" charset="0"/>
              </a:rPr>
              <a:t>-info main.cpp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gfortran</a:t>
            </a:r>
            <a:r>
              <a:rPr lang="en-US" sz="2000" dirty="0">
                <a:solidFill>
                  <a:schemeClr val="bg1"/>
                </a:solidFill>
                <a:latin typeface="Consolas" panose="020B0609020204030204" pitchFamily="49" charset="0"/>
                <a:cs typeface="Courier New" panose="02070309020205020404" pitchFamily="49" charset="0"/>
              </a:rPr>
              <a:t> -O2 –</a:t>
            </a:r>
            <a:r>
              <a:rPr lang="en-US" sz="2000" dirty="0" err="1">
                <a:solidFill>
                  <a:schemeClr val="bg1"/>
                </a:solidFill>
                <a:latin typeface="Consolas" panose="020B0609020204030204" pitchFamily="49" charset="0"/>
                <a:cs typeface="Courier New" panose="02070309020205020404" pitchFamily="49" charset="0"/>
              </a:rPr>
              <a:t>fopt</a:t>
            </a:r>
            <a:r>
              <a:rPr lang="en-US" sz="2000" dirty="0">
                <a:solidFill>
                  <a:schemeClr val="bg1"/>
                </a:solidFill>
                <a:latin typeface="Consolas" panose="020B0609020204030204" pitchFamily="49" charset="0"/>
                <a:cs typeface="Courier New" panose="02070309020205020404" pitchFamily="49" charset="0"/>
              </a:rPr>
              <a:t>-info main.f90</a:t>
            </a:r>
          </a:p>
        </p:txBody>
      </p:sp>
    </p:spTree>
    <p:extLst>
      <p:ext uri="{BB962C8B-B14F-4D97-AF65-F5344CB8AC3E}">
        <p14:creationId xmlns:p14="http://schemas.microsoft.com/office/powerpoint/2010/main" val="244269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Profiling sequential code</a:t>
            </a:r>
          </a:p>
        </p:txBody>
      </p:sp>
    </p:spTree>
    <p:extLst>
      <p:ext uri="{BB962C8B-B14F-4D97-AF65-F5344CB8AC3E}">
        <p14:creationId xmlns:p14="http://schemas.microsoft.com/office/powerpoint/2010/main" val="53181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3B2A-136C-4DFF-82CE-26755384B5AE}"/>
              </a:ext>
            </a:extLst>
          </p:cNvPr>
          <p:cNvSpPr>
            <a:spLocks noGrp="1"/>
          </p:cNvSpPr>
          <p:nvPr>
            <p:ph type="title"/>
          </p:nvPr>
        </p:nvSpPr>
        <p:spPr>
          <a:xfrm>
            <a:off x="476791" y="661226"/>
            <a:ext cx="9976104" cy="590931"/>
          </a:xfrm>
        </p:spPr>
        <p:txBody>
          <a:bodyPr/>
          <a:lstStyle/>
          <a:p>
            <a:r>
              <a:rPr lang="en-US" dirty="0" err="1"/>
              <a:t>Openacc</a:t>
            </a:r>
            <a:r>
              <a:rPr lang="en-US" dirty="0"/>
              <a:t> development CYCLE</a:t>
            </a:r>
          </a:p>
        </p:txBody>
      </p:sp>
      <p:sp>
        <p:nvSpPr>
          <p:cNvPr id="36" name="Content Placeholder 2">
            <a:extLst>
              <a:ext uri="{FF2B5EF4-FFF2-40B4-BE49-F238E27FC236}">
                <a16:creationId xmlns:a16="http://schemas.microsoft.com/office/drawing/2014/main" id="{F08C992F-DADC-4FDE-9A67-E080B1713C90}"/>
              </a:ext>
            </a:extLst>
          </p:cNvPr>
          <p:cNvSpPr txBox="1">
            <a:spLocks/>
          </p:cNvSpPr>
          <p:nvPr/>
        </p:nvSpPr>
        <p:spPr>
          <a:xfrm>
            <a:off x="436740" y="1304586"/>
            <a:ext cx="4583834" cy="4096574"/>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b="1" kern="0" dirty="0"/>
              <a:t>Analyze</a:t>
            </a:r>
            <a:r>
              <a:rPr lang="en-US" kern="0" dirty="0"/>
              <a:t> your code to determine most likely places needing parallelization or optimization.</a:t>
            </a:r>
          </a:p>
          <a:p>
            <a:pPr defTabSz="914400"/>
            <a:r>
              <a:rPr lang="en-US" b="1" kern="0" dirty="0"/>
              <a:t>Parallelize</a:t>
            </a:r>
            <a:r>
              <a:rPr lang="en-US" kern="0" dirty="0"/>
              <a:t> your code by starting with the most time consuming parts, check for correctness and then analyze it again.</a:t>
            </a:r>
          </a:p>
          <a:p>
            <a:pPr defTabSz="914400"/>
            <a:r>
              <a:rPr lang="en-US" b="1" kern="0" dirty="0"/>
              <a:t>Optimize</a:t>
            </a:r>
            <a:r>
              <a:rPr lang="en-US" kern="0" dirty="0"/>
              <a:t> your code to improve observed speed-up from parallelization.</a:t>
            </a:r>
          </a:p>
        </p:txBody>
      </p:sp>
      <p:sp>
        <p:nvSpPr>
          <p:cNvPr id="24" name="Rectangle: Rounded Corners 23">
            <a:extLst>
              <a:ext uri="{FF2B5EF4-FFF2-40B4-BE49-F238E27FC236}">
                <a16:creationId xmlns:a16="http://schemas.microsoft.com/office/drawing/2014/main" id="{8CEAD419-5EBA-45C4-A4E6-04B41BE5CC1D}"/>
              </a:ext>
            </a:extLst>
          </p:cNvPr>
          <p:cNvSpPr/>
          <p:nvPr/>
        </p:nvSpPr>
        <p:spPr>
          <a:xfrm>
            <a:off x="7297484" y="1415114"/>
            <a:ext cx="1828800" cy="9252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a:t>
            </a:r>
          </a:p>
        </p:txBody>
      </p:sp>
      <p:sp>
        <p:nvSpPr>
          <p:cNvPr id="25" name="Rectangle: Rounded Corners 24">
            <a:extLst>
              <a:ext uri="{FF2B5EF4-FFF2-40B4-BE49-F238E27FC236}">
                <a16:creationId xmlns:a16="http://schemas.microsoft.com/office/drawing/2014/main" id="{900DA8C1-85F4-4E54-83FC-360C03823AC6}"/>
              </a:ext>
            </a:extLst>
          </p:cNvPr>
          <p:cNvSpPr/>
          <p:nvPr/>
        </p:nvSpPr>
        <p:spPr>
          <a:xfrm>
            <a:off x="8829934" y="4138214"/>
            <a:ext cx="1828800" cy="9252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Parallelize</a:t>
            </a:r>
          </a:p>
        </p:txBody>
      </p:sp>
      <p:sp>
        <p:nvSpPr>
          <p:cNvPr id="26" name="Rectangle: Rounded Corners 25">
            <a:extLst>
              <a:ext uri="{FF2B5EF4-FFF2-40B4-BE49-F238E27FC236}">
                <a16:creationId xmlns:a16="http://schemas.microsoft.com/office/drawing/2014/main" id="{754CA06C-E29E-4F3E-A342-DDC272D8E1DA}"/>
              </a:ext>
            </a:extLst>
          </p:cNvPr>
          <p:cNvSpPr/>
          <p:nvPr/>
        </p:nvSpPr>
        <p:spPr>
          <a:xfrm>
            <a:off x="5598732" y="4155632"/>
            <a:ext cx="1828800" cy="9252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Optimize</a:t>
            </a:r>
          </a:p>
        </p:txBody>
      </p:sp>
      <p:sp>
        <p:nvSpPr>
          <p:cNvPr id="27" name="Freeform: Shape 26">
            <a:extLst>
              <a:ext uri="{FF2B5EF4-FFF2-40B4-BE49-F238E27FC236}">
                <a16:creationId xmlns:a16="http://schemas.microsoft.com/office/drawing/2014/main" id="{E8E59A6B-CB3D-4BEB-A041-000CD62343A4}"/>
              </a:ext>
            </a:extLst>
          </p:cNvPr>
          <p:cNvSpPr/>
          <p:nvPr/>
        </p:nvSpPr>
        <p:spPr>
          <a:xfrm rot="20818421">
            <a:off x="6088527" y="2325815"/>
            <a:ext cx="1288832" cy="1571652"/>
          </a:xfrm>
          <a:custGeom>
            <a:avLst/>
            <a:gdLst>
              <a:gd name="connsiteX0" fmla="*/ 884875 w 1288832"/>
              <a:gd name="connsiteY0" fmla="*/ 0 h 1571652"/>
              <a:gd name="connsiteX1" fmla="*/ 1068376 w 1288832"/>
              <a:gd name="connsiteY1" fmla="*/ 92289 h 1571652"/>
              <a:gd name="connsiteX2" fmla="*/ 1079389 w 1288832"/>
              <a:gd name="connsiteY2" fmla="*/ 87482 h 1571652"/>
              <a:gd name="connsiteX3" fmla="*/ 1079389 w 1288832"/>
              <a:gd name="connsiteY3" fmla="*/ 97827 h 1571652"/>
              <a:gd name="connsiteX4" fmla="*/ 1288832 w 1288832"/>
              <a:gd name="connsiteY4" fmla="*/ 203163 h 1571652"/>
              <a:gd name="connsiteX5" fmla="*/ 1119629 w 1288832"/>
              <a:gd name="connsiteY5" fmla="*/ 622480 h 1571652"/>
              <a:gd name="connsiteX6" fmla="*/ 1073224 w 1288832"/>
              <a:gd name="connsiteY6" fmla="*/ 499431 h 1571652"/>
              <a:gd name="connsiteX7" fmla="*/ 944825 w 1288832"/>
              <a:gd name="connsiteY7" fmla="*/ 589703 h 1571652"/>
              <a:gd name="connsiteX8" fmla="*/ 372840 w 1288832"/>
              <a:gd name="connsiteY8" fmla="*/ 1496162 h 1571652"/>
              <a:gd name="connsiteX9" fmla="*/ 359891 w 1288832"/>
              <a:gd name="connsiteY9" fmla="*/ 1571652 h 1571652"/>
              <a:gd name="connsiteX10" fmla="*/ 0 w 1288832"/>
              <a:gd name="connsiteY10" fmla="*/ 1549556 h 1571652"/>
              <a:gd name="connsiteX11" fmla="*/ 33530 w 1288832"/>
              <a:gd name="connsiteY11" fmla="*/ 1373106 h 1571652"/>
              <a:gd name="connsiteX12" fmla="*/ 724157 w 1288832"/>
              <a:gd name="connsiteY12" fmla="*/ 307262 h 1571652"/>
              <a:gd name="connsiteX13" fmla="*/ 886993 w 1288832"/>
              <a:gd name="connsiteY13" fmla="*/ 192780 h 1571652"/>
              <a:gd name="connsiteX14" fmla="*/ 945239 w 1288832"/>
              <a:gd name="connsiteY14" fmla="*/ 160063 h 157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8832" h="1571652">
                <a:moveTo>
                  <a:pt x="884875" y="0"/>
                </a:moveTo>
                <a:lnTo>
                  <a:pt x="1068376" y="92289"/>
                </a:lnTo>
                <a:lnTo>
                  <a:pt x="1079389" y="87482"/>
                </a:lnTo>
                <a:lnTo>
                  <a:pt x="1079389" y="97827"/>
                </a:lnTo>
                <a:lnTo>
                  <a:pt x="1288832" y="203163"/>
                </a:lnTo>
                <a:lnTo>
                  <a:pt x="1119629" y="622480"/>
                </a:lnTo>
                <a:lnTo>
                  <a:pt x="1073224" y="499431"/>
                </a:lnTo>
                <a:lnTo>
                  <a:pt x="944825" y="589703"/>
                </a:lnTo>
                <a:cubicBezTo>
                  <a:pt x="642858" y="825625"/>
                  <a:pt x="449578" y="1149100"/>
                  <a:pt x="372840" y="1496162"/>
                </a:cubicBezTo>
                <a:lnTo>
                  <a:pt x="359891" y="1571652"/>
                </a:lnTo>
                <a:lnTo>
                  <a:pt x="0" y="1549556"/>
                </a:lnTo>
                <a:lnTo>
                  <a:pt x="33530" y="1373106"/>
                </a:lnTo>
                <a:cubicBezTo>
                  <a:pt x="134081" y="964893"/>
                  <a:pt x="367168" y="586172"/>
                  <a:pt x="724157" y="307262"/>
                </a:cubicBezTo>
                <a:cubicBezTo>
                  <a:pt x="777044" y="265943"/>
                  <a:pt x="831399" y="227791"/>
                  <a:pt x="886993" y="192780"/>
                </a:cubicBezTo>
                <a:lnTo>
                  <a:pt x="945239" y="1600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1BB1129-EDB2-4AD1-9696-250A60B39D44}"/>
              </a:ext>
            </a:extLst>
          </p:cNvPr>
          <p:cNvSpPr/>
          <p:nvPr/>
        </p:nvSpPr>
        <p:spPr>
          <a:xfrm rot="7680000">
            <a:off x="7368946" y="4552255"/>
            <a:ext cx="1530904" cy="1775769"/>
          </a:xfrm>
          <a:custGeom>
            <a:avLst/>
            <a:gdLst>
              <a:gd name="connsiteX0" fmla="*/ 0 w 1530904"/>
              <a:gd name="connsiteY0" fmla="*/ 376323 h 1775769"/>
              <a:gd name="connsiteX1" fmla="*/ 0 w 1530904"/>
              <a:gd name="connsiteY1" fmla="*/ 195347 h 1775769"/>
              <a:gd name="connsiteX2" fmla="*/ 1 w 1530904"/>
              <a:gd name="connsiteY2" fmla="*/ 195347 h 1775769"/>
              <a:gd name="connsiteX3" fmla="*/ 1 w 1530904"/>
              <a:gd name="connsiteY3" fmla="*/ 0 h 1775769"/>
              <a:gd name="connsiteX4" fmla="*/ 9059 w 1530904"/>
              <a:gd name="connsiteY4" fmla="*/ 2463 h 1775769"/>
              <a:gd name="connsiteX5" fmla="*/ 61079 w 1530904"/>
              <a:gd name="connsiteY5" fmla="*/ 16609 h 1775769"/>
              <a:gd name="connsiteX6" fmla="*/ 992041 w 1530904"/>
              <a:gd name="connsiteY6" fmla="*/ 668821 h 1775769"/>
              <a:gd name="connsiteX7" fmla="*/ 1324698 w 1530904"/>
              <a:gd name="connsiteY7" fmla="*/ 1313663 h 1775769"/>
              <a:gd name="connsiteX8" fmla="*/ 1368149 w 1530904"/>
              <a:gd name="connsiteY8" fmla="*/ 1502160 h 1775769"/>
              <a:gd name="connsiteX9" fmla="*/ 1530904 w 1530904"/>
              <a:gd name="connsiteY9" fmla="*/ 1530035 h 1775769"/>
              <a:gd name="connsiteX10" fmla="*/ 1151337 w 1530904"/>
              <a:gd name="connsiteY10" fmla="*/ 1775769 h 1775769"/>
              <a:gd name="connsiteX11" fmla="*/ 875177 w 1530904"/>
              <a:gd name="connsiteY11" fmla="*/ 1417731 h 1775769"/>
              <a:gd name="connsiteX12" fmla="*/ 986312 w 1530904"/>
              <a:gd name="connsiteY12" fmla="*/ 1436764 h 1775769"/>
              <a:gd name="connsiteX13" fmla="*/ 943766 w 1530904"/>
              <a:gd name="connsiteY13" fmla="*/ 1305018 h 1775769"/>
              <a:gd name="connsiteX14" fmla="*/ 709600 w 1530904"/>
              <a:gd name="connsiteY14" fmla="*/ 889488 h 1775769"/>
              <a:gd name="connsiteX15" fmla="*/ 93355 w 1530904"/>
              <a:gd name="connsiteY15" fmla="*/ 411637 h 177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0904" h="1775769">
                <a:moveTo>
                  <a:pt x="0" y="376323"/>
                </a:moveTo>
                <a:lnTo>
                  <a:pt x="0" y="195347"/>
                </a:lnTo>
                <a:lnTo>
                  <a:pt x="1" y="195347"/>
                </a:lnTo>
                <a:lnTo>
                  <a:pt x="1" y="0"/>
                </a:lnTo>
                <a:lnTo>
                  <a:pt x="9059" y="2463"/>
                </a:lnTo>
                <a:lnTo>
                  <a:pt x="61079" y="16609"/>
                </a:lnTo>
                <a:cubicBezTo>
                  <a:pt x="417338" y="132072"/>
                  <a:pt x="744121" y="351499"/>
                  <a:pt x="992041" y="668821"/>
                </a:cubicBezTo>
                <a:cubicBezTo>
                  <a:pt x="1146991" y="867149"/>
                  <a:pt x="1257384" y="1086115"/>
                  <a:pt x="1324698" y="1313663"/>
                </a:cubicBezTo>
                <a:lnTo>
                  <a:pt x="1368149" y="1502160"/>
                </a:lnTo>
                <a:lnTo>
                  <a:pt x="1530904" y="1530035"/>
                </a:lnTo>
                <a:lnTo>
                  <a:pt x="1151337" y="1775769"/>
                </a:lnTo>
                <a:lnTo>
                  <a:pt x="875177" y="1417731"/>
                </a:lnTo>
                <a:lnTo>
                  <a:pt x="986312" y="1436764"/>
                </a:lnTo>
                <a:lnTo>
                  <a:pt x="943766" y="1305018"/>
                </a:lnTo>
                <a:cubicBezTo>
                  <a:pt x="888559" y="1159091"/>
                  <a:pt x="810710" y="1018903"/>
                  <a:pt x="709600" y="889488"/>
                </a:cubicBezTo>
                <a:cubicBezTo>
                  <a:pt x="541085" y="673798"/>
                  <a:pt x="327899" y="513560"/>
                  <a:pt x="93355" y="411637"/>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C7AC7816-3384-4E54-B402-D60AF8B9BDC5}"/>
              </a:ext>
            </a:extLst>
          </p:cNvPr>
          <p:cNvSpPr/>
          <p:nvPr/>
        </p:nvSpPr>
        <p:spPr>
          <a:xfrm rot="18683571">
            <a:off x="9148930" y="2417742"/>
            <a:ext cx="1156303" cy="1642962"/>
          </a:xfrm>
          <a:custGeom>
            <a:avLst/>
            <a:gdLst>
              <a:gd name="connsiteX0" fmla="*/ 1156303 w 1156303"/>
              <a:gd name="connsiteY0" fmla="*/ 0 h 1642962"/>
              <a:gd name="connsiteX1" fmla="*/ 1144879 w 1156303"/>
              <a:gd name="connsiteY1" fmla="*/ 153726 h 1642962"/>
              <a:gd name="connsiteX2" fmla="*/ 579536 w 1156303"/>
              <a:gd name="connsiteY2" fmla="*/ 1290992 h 1642962"/>
              <a:gd name="connsiteX3" fmla="*/ 430729 w 1156303"/>
              <a:gd name="connsiteY3" fmla="*/ 1423196 h 1642962"/>
              <a:gd name="connsiteX4" fmla="*/ 329695 w 1156303"/>
              <a:gd name="connsiteY4" fmla="*/ 1496150 h 1642962"/>
              <a:gd name="connsiteX5" fmla="*/ 351136 w 1156303"/>
              <a:gd name="connsiteY5" fmla="*/ 1642962 h 1642962"/>
              <a:gd name="connsiteX6" fmla="*/ 0 w 1156303"/>
              <a:gd name="connsiteY6" fmla="*/ 1358075 h 1642962"/>
              <a:gd name="connsiteX7" fmla="*/ 254999 w 1156303"/>
              <a:gd name="connsiteY7" fmla="*/ 984670 h 1642962"/>
              <a:gd name="connsiteX8" fmla="*/ 269971 w 1156303"/>
              <a:gd name="connsiteY8" fmla="*/ 1087185 h 1642962"/>
              <a:gd name="connsiteX9" fmla="*/ 328272 w 1156303"/>
              <a:gd name="connsiteY9" fmla="*/ 1035388 h 1642962"/>
              <a:gd name="connsiteX10" fmla="*/ 793806 w 1156303"/>
              <a:gd name="connsiteY10" fmla="*/ 69930 h 1642962"/>
              <a:gd name="connsiteX11" fmla="*/ 797745 w 1156303"/>
              <a:gd name="connsiteY11" fmla="*/ 0 h 164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303" h="1642962">
                <a:moveTo>
                  <a:pt x="1156303" y="0"/>
                </a:moveTo>
                <a:lnTo>
                  <a:pt x="1144879" y="153726"/>
                </a:lnTo>
                <a:cubicBezTo>
                  <a:pt x="1091254" y="570705"/>
                  <a:pt x="902604" y="973409"/>
                  <a:pt x="579536" y="1290992"/>
                </a:cubicBezTo>
                <a:cubicBezTo>
                  <a:pt x="531674" y="1338041"/>
                  <a:pt x="481995" y="1382109"/>
                  <a:pt x="430729" y="1423196"/>
                </a:cubicBezTo>
                <a:lnTo>
                  <a:pt x="329695" y="1496150"/>
                </a:lnTo>
                <a:lnTo>
                  <a:pt x="351136" y="1642962"/>
                </a:lnTo>
                <a:lnTo>
                  <a:pt x="0" y="1358075"/>
                </a:lnTo>
                <a:lnTo>
                  <a:pt x="254999" y="984670"/>
                </a:lnTo>
                <a:lnTo>
                  <a:pt x="269971" y="1087185"/>
                </a:lnTo>
                <a:lnTo>
                  <a:pt x="328272" y="1035388"/>
                </a:lnTo>
                <a:cubicBezTo>
                  <a:pt x="601546" y="766754"/>
                  <a:pt x="756908" y="423453"/>
                  <a:pt x="793806" y="69930"/>
                </a:cubicBezTo>
                <a:lnTo>
                  <a:pt x="79774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F81ED8D-DC2A-4BE7-AE75-4512C4EDAEC4}"/>
              </a:ext>
            </a:extLst>
          </p:cNvPr>
          <p:cNvSpPr/>
          <p:nvPr/>
        </p:nvSpPr>
        <p:spPr>
          <a:xfrm>
            <a:off x="7297484" y="1414946"/>
            <a:ext cx="1828800" cy="925286"/>
          </a:xfrm>
          <a:prstGeom prst="roundRect">
            <a:avLst/>
          </a:prstGeom>
          <a:solidFill>
            <a:srgbClr val="C2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a:t>
            </a:r>
          </a:p>
        </p:txBody>
      </p:sp>
      <p:sp>
        <p:nvSpPr>
          <p:cNvPr id="3" name="Rectangle: Rounded Corners 2">
            <a:extLst>
              <a:ext uri="{FF2B5EF4-FFF2-40B4-BE49-F238E27FC236}">
                <a16:creationId xmlns:a16="http://schemas.microsoft.com/office/drawing/2014/main" id="{78D96463-4B4D-40C8-992B-0F105EC2A114}"/>
              </a:ext>
            </a:extLst>
          </p:cNvPr>
          <p:cNvSpPr/>
          <p:nvPr/>
        </p:nvSpPr>
        <p:spPr>
          <a:xfrm>
            <a:off x="436740" y="1304586"/>
            <a:ext cx="4667823" cy="896200"/>
          </a:xfrm>
          <a:prstGeom prst="roundRect">
            <a:avLst/>
          </a:prstGeom>
          <a:noFill/>
          <a:ln w="38100">
            <a:solidFill>
              <a:srgbClr val="C2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79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xEl>
                                              <p:pRg st="1" end="1"/>
                                            </p:txEl>
                                          </p:spTgt>
                                        </p:tgtEl>
                                        <p:attrNameLst>
                                          <p:attrName>style.visibility</p:attrName>
                                        </p:attrNameLst>
                                      </p:cBhvr>
                                      <p:to>
                                        <p:strVal val="visible"/>
                                      </p:to>
                                    </p:set>
                                    <p:animEffect transition="in" filter="fade">
                                      <p:cBhvr>
                                        <p:cTn id="16" dur="500"/>
                                        <p:tgtEl>
                                          <p:spTgt spid="36">
                                            <p:txEl>
                                              <p:pRg st="1" end="1"/>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000"/>
                            </p:stCondLst>
                            <p:childTnLst>
                              <p:par>
                                <p:cTn id="22" presetID="22" presetClass="entr" presetSubtype="1" fill="hold" grpId="0" nodeType="afterEffect">
                                  <p:stCondLst>
                                    <p:cond delay="10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6">
                                            <p:txEl>
                                              <p:pRg st="2" end="2"/>
                                            </p:txEl>
                                          </p:spTgt>
                                        </p:tgtEl>
                                        <p:attrNameLst>
                                          <p:attrName>style.visibility</p:attrName>
                                        </p:attrNameLst>
                                      </p:cBhvr>
                                      <p:to>
                                        <p:strVal val="visible"/>
                                      </p:to>
                                    </p:set>
                                    <p:animEffect transition="in" filter="fade">
                                      <p:cBhvr>
                                        <p:cTn id="29" dur="500"/>
                                        <p:tgtEl>
                                          <p:spTgt spid="36">
                                            <p:txEl>
                                              <p:pRg st="2" end="2"/>
                                            </p:txEl>
                                          </p:spTgt>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right)">
                                      <p:cBhvr>
                                        <p:cTn id="33" dur="500"/>
                                        <p:tgtEl>
                                          <p:spTgt spid="28"/>
                                        </p:tgtEl>
                                      </p:cBhvr>
                                    </p:animEffect>
                                  </p:childTnLst>
                                </p:cTn>
                              </p:par>
                            </p:childTnLst>
                          </p:cTn>
                        </p:par>
                        <p:par>
                          <p:cTn id="34" fill="hold">
                            <p:stCondLst>
                              <p:cond delay="1000"/>
                            </p:stCondLst>
                            <p:childTnLst>
                              <p:par>
                                <p:cTn id="35" presetID="22" presetClass="entr" presetSubtype="4" fill="hold" grpId="0" nodeType="afterEffect">
                                  <p:stCondLst>
                                    <p:cond delay="10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childTnLst>
                          </p:cTn>
                        </p:par>
                        <p:par>
                          <p:cTn id="38" fill="hold">
                            <p:stCondLst>
                              <p:cond delay="1600"/>
                            </p:stCondLst>
                            <p:childTnLst>
                              <p:par>
                                <p:cTn id="39" presetID="22" presetClass="entr" presetSubtype="4" fill="hold" grpId="0" nodeType="afterEffect">
                                  <p:stCondLst>
                                    <p:cond delay="10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par>
                          <p:cTn id="47" fill="hold">
                            <p:stCondLst>
                              <p:cond delay="500"/>
                            </p:stCondLst>
                            <p:childTnLst>
                              <p:par>
                                <p:cTn id="48" presetID="21" presetClass="entr" presetSubtype="1" fill="hold" grpId="0"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heel(1)">
                                      <p:cBhvr>
                                        <p:cTn id="5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10" grpId="0" animBg="1"/>
      <p:bldP spid="3" grpId="0" animBg="1"/>
    </p:bldLst>
  </p:timing>
</p:sld>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F88E22E-2A4B-4FB1-9848-BF16E7DBE74B}">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98361</TotalTime>
  <Words>3511</Words>
  <Application>Microsoft Office PowerPoint</Application>
  <PresentationFormat>Custom</PresentationFormat>
  <Paragraphs>448</Paragraphs>
  <Slides>37</Slides>
  <Notes>34</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Consolas</vt:lpstr>
      <vt:lpstr>Trebuchet MS</vt:lpstr>
      <vt:lpstr>Wingdings</vt:lpstr>
      <vt:lpstr>Title &amp; Bullet</vt:lpstr>
      <vt:lpstr>MODULE two: profiling</vt:lpstr>
      <vt:lpstr>Module OVERVIEW</vt:lpstr>
      <vt:lpstr>Compiling sequential code</vt:lpstr>
      <vt:lpstr>PGI Compiler Basics</vt:lpstr>
      <vt:lpstr>PGI Compiler Basics</vt:lpstr>
      <vt:lpstr>GCC Compiler Basics</vt:lpstr>
      <vt:lpstr>GCC Compiler Basics</vt:lpstr>
      <vt:lpstr>Profiling sequential code</vt:lpstr>
      <vt:lpstr>Openacc development CYCLE</vt:lpstr>
      <vt:lpstr>Profiling sequential code</vt:lpstr>
      <vt:lpstr>Profiling sequential code</vt:lpstr>
      <vt:lpstr>Profiling sequential code</vt:lpstr>
      <vt:lpstr>Profiling sequential code</vt:lpstr>
      <vt:lpstr>Profiling sequential code</vt:lpstr>
      <vt:lpstr>Profiling sequential code</vt:lpstr>
      <vt:lpstr>Profiling sequential code</vt:lpstr>
      <vt:lpstr>Profiling sequential code</vt:lpstr>
      <vt:lpstr>Profiling sequential code</vt:lpstr>
      <vt:lpstr>profiling multicore code</vt:lpstr>
      <vt:lpstr>Profiling multicore code</vt:lpstr>
      <vt:lpstr>Profiling multicore code</vt:lpstr>
      <vt:lpstr>Profiling multicore code</vt:lpstr>
      <vt:lpstr>Profiling multicore code</vt:lpstr>
      <vt:lpstr>Profiling multicore code</vt:lpstr>
      <vt:lpstr>Profiling multicore code</vt:lpstr>
      <vt:lpstr>Profiling multicore code</vt:lpstr>
      <vt:lpstr>Profiling multicore code</vt:lpstr>
      <vt:lpstr>Profiling multicore code</vt:lpstr>
      <vt:lpstr>Profiling multicore code</vt:lpstr>
      <vt:lpstr>Lab code</vt:lpstr>
      <vt:lpstr>Laplace heat transfer</vt:lpstr>
      <vt:lpstr>Laplace heat transfer</vt:lpstr>
      <vt:lpstr>Laplace heat transfer</vt:lpstr>
      <vt:lpstr>Laplace heat transfer</vt:lpstr>
      <vt:lpstr>KEY concepts</vt:lpstr>
      <vt:lpstr>Lab Goals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Julia Levites</cp:lastModifiedBy>
  <cp:revision>4274</cp:revision>
  <dcterms:created xsi:type="dcterms:W3CDTF">2008-01-24T03:11:41Z</dcterms:created>
  <dcterms:modified xsi:type="dcterms:W3CDTF">2019-08-26T15:12:33Z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jlevites@nvidia.com</vt:lpwstr>
  </property>
  <property fmtid="{D5CDD505-2E9C-101B-9397-08002B2CF9AE}" pid="6" name="MSIP_Label_6b558183-044c-4105-8d9c-cea02a2a3d86_SetDate">
    <vt:lpwstr>2019-08-26T15:12:33.0105863Z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ActionId">
    <vt:lpwstr>8f79c6e9-2994-41e7-9288-5549787704e6</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